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65" r:id="rId3"/>
    <p:sldId id="257" r:id="rId4"/>
    <p:sldId id="264" r:id="rId5"/>
    <p:sldId id="266" r:id="rId6"/>
    <p:sldId id="258" r:id="rId7"/>
    <p:sldId id="259" r:id="rId8"/>
    <p:sldId id="260" r:id="rId9"/>
    <p:sldId id="261" r:id="rId10"/>
    <p:sldId id="263" r:id="rId11"/>
    <p:sldId id="268" r:id="rId12"/>
    <p:sldId id="267"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gnana chandu Narikonda" userId="30e53aeb096108f1" providerId="LiveId" clId="{6EA8044D-E6FF-4127-96F4-0A6E7833A075}"/>
    <pc:docChg chg="modSld">
      <pc:chgData name="Jgnana chandu Narikonda" userId="30e53aeb096108f1" providerId="LiveId" clId="{6EA8044D-E6FF-4127-96F4-0A6E7833A075}" dt="2024-03-03T05:52:28.275" v="5" actId="20577"/>
      <pc:docMkLst>
        <pc:docMk/>
      </pc:docMkLst>
      <pc:sldChg chg="modSp mod">
        <pc:chgData name="Jgnana chandu Narikonda" userId="30e53aeb096108f1" providerId="LiveId" clId="{6EA8044D-E6FF-4127-96F4-0A6E7833A075}" dt="2024-03-03T05:52:28.275" v="5" actId="20577"/>
        <pc:sldMkLst>
          <pc:docMk/>
          <pc:sldMk cId="1519163894" sldId="264"/>
        </pc:sldMkLst>
        <pc:spChg chg="mod">
          <ac:chgData name="Jgnana chandu Narikonda" userId="30e53aeb096108f1" providerId="LiveId" clId="{6EA8044D-E6FF-4127-96F4-0A6E7833A075}" dt="2024-03-03T05:52:28.275" v="5" actId="20577"/>
          <ac:spMkLst>
            <pc:docMk/>
            <pc:sldMk cId="1519163894" sldId="264"/>
            <ac:spMk id="2" creationId="{27FA85F6-3D35-459B-CC1F-5DA3D246F70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413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224549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hyperlink" Target="https://gamma.app"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581870"/>
            <a:ext cx="7477601" cy="1666399"/>
          </a:xfrm>
          <a:prstGeom prst="rect">
            <a:avLst/>
          </a:prstGeom>
          <a:noFill/>
          <a:ln/>
        </p:spPr>
        <p:txBody>
          <a:bodyPr wrap="square" rtlCol="0" anchor="t"/>
          <a:lstStyle/>
          <a:p>
            <a:pPr marL="0" indent="0">
              <a:lnSpc>
                <a:spcPts val="6561"/>
              </a:lnSpc>
              <a:buNone/>
            </a:pPr>
            <a:r>
              <a:rPr lang="en-US" sz="5249" b="1" dirty="0">
                <a:solidFill>
                  <a:srgbClr val="484237"/>
                </a:solidFill>
                <a:latin typeface="Gelasio" pitchFamily="34" charset="0"/>
                <a:ea typeface="Gelasio" pitchFamily="34" charset="-122"/>
                <a:cs typeface="Gelasio" pitchFamily="34" charset="-120"/>
              </a:rPr>
              <a:t>Car Sales Prediction</a:t>
            </a:r>
            <a:endParaRPr lang="en-US" sz="5249" dirty="0"/>
          </a:p>
        </p:txBody>
      </p:sp>
      <p:sp>
        <p:nvSpPr>
          <p:cNvPr id="6" name="Text 3"/>
          <p:cNvSpPr/>
          <p:nvPr/>
        </p:nvSpPr>
        <p:spPr>
          <a:xfrm>
            <a:off x="833199" y="4581525"/>
            <a:ext cx="7477601" cy="1066205"/>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This project focuses on predicting used car sales prices. Prices can fluctuate wildly based on a variety of factors including the make and model of the car, its mileage, its condition and the current market conditions. As a result, it can be difficult for sellers to accurately price their cars. By leveraging data analysis and machine learning techniques, we aim to develop a reliable model for predicting the prices of used cars.</a:t>
            </a: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2010013"/>
            <a:ext cx="555498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Model Performances</a:t>
            </a:r>
            <a:endParaRPr lang="en-US" sz="4374" dirty="0"/>
          </a:p>
        </p:txBody>
      </p:sp>
      <p:sp>
        <p:nvSpPr>
          <p:cNvPr id="5" name="Text 3"/>
          <p:cNvSpPr/>
          <p:nvPr/>
        </p:nvSpPr>
        <p:spPr>
          <a:xfrm>
            <a:off x="2037993" y="3148727"/>
            <a:ext cx="10554414" cy="355402"/>
          </a:xfrm>
          <a:prstGeom prst="rect">
            <a:avLst/>
          </a:prstGeom>
          <a:noFill/>
          <a:ln/>
        </p:spPr>
        <p:txBody>
          <a:bodyPr wrap="non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MODEL                                       R2_ Score                               MAE                                  RMSE</a:t>
            </a:r>
            <a:endParaRPr lang="en-US" sz="1750" dirty="0"/>
          </a:p>
        </p:txBody>
      </p:sp>
      <p:sp>
        <p:nvSpPr>
          <p:cNvPr id="6" name="Shape 4"/>
          <p:cNvSpPr/>
          <p:nvPr/>
        </p:nvSpPr>
        <p:spPr>
          <a:xfrm>
            <a:off x="2037993" y="3754041"/>
            <a:ext cx="10554414" cy="2465546"/>
          </a:xfrm>
          <a:prstGeom prst="roundRect">
            <a:avLst>
              <a:gd name="adj" fmla="val 5407"/>
            </a:avLst>
          </a:prstGeom>
          <a:solidFill>
            <a:srgbClr val="EAEFFA"/>
          </a:solidFill>
          <a:ln/>
        </p:spPr>
      </p:sp>
      <p:sp>
        <p:nvSpPr>
          <p:cNvPr id="7" name="Shape 5"/>
          <p:cNvSpPr/>
          <p:nvPr/>
        </p:nvSpPr>
        <p:spPr>
          <a:xfrm>
            <a:off x="2026920" y="3754041"/>
            <a:ext cx="10576560" cy="2465546"/>
          </a:xfrm>
          <a:prstGeom prst="roundRect">
            <a:avLst>
              <a:gd name="adj" fmla="val 1352"/>
            </a:avLst>
          </a:prstGeom>
          <a:solidFill>
            <a:srgbClr val="EAEFFA"/>
          </a:solidFill>
          <a:ln/>
        </p:spPr>
      </p:sp>
      <p:sp>
        <p:nvSpPr>
          <p:cNvPr id="8" name="Text 6"/>
          <p:cNvSpPr/>
          <p:nvPr/>
        </p:nvSpPr>
        <p:spPr>
          <a:xfrm>
            <a:off x="2249091" y="3920609"/>
            <a:ext cx="10132219" cy="2132409"/>
          </a:xfrm>
          <a:prstGeom prst="rect">
            <a:avLst/>
          </a:prstGeom>
          <a:noFill/>
          <a:ln/>
        </p:spPr>
        <p:txBody>
          <a:bodyPr wrap="square" rtlCol="0" anchor="t"/>
          <a:lstStyle/>
          <a:p>
            <a:pPr marL="0" indent="0">
              <a:lnSpc>
                <a:spcPts val="2799"/>
              </a:lnSpc>
              <a:buNone/>
            </a:pPr>
            <a:r>
              <a:rPr lang="en-US" sz="1750" dirty="0">
                <a:solidFill>
                  <a:srgbClr val="15213F"/>
                </a:solidFill>
                <a:highlight>
                  <a:srgbClr val="EAEFFA"/>
                </a:highlight>
                <a:latin typeface="Consolas" pitchFamily="34" charset="0"/>
                <a:ea typeface="Consolas" pitchFamily="34" charset="-122"/>
                <a:cs typeface="Consolas" pitchFamily="34" charset="-120"/>
              </a:rPr>
              <a:t>Linear Regression  0.8914139609505269  114720.348816654     219014.14715628768       
Decision Tree      0.9487063131314817  118376.78241210282   182589.92132936168      
Random Forest      0.9925213192197779  26553.282456141045   69719.99406731571
</a:t>
            </a:r>
            <a:endParaRPr lang="en-US" sz="1750" dirty="0"/>
          </a:p>
        </p:txBody>
      </p:sp>
      <p:pic>
        <p:nvPicPr>
          <p:cNvPr id="9"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165860"/>
            <a:ext cx="5554980" cy="694373"/>
          </a:xfrm>
          <a:prstGeom prst="rect">
            <a:avLst/>
          </a:prstGeom>
          <a:noFill/>
          <a:ln/>
        </p:spPr>
        <p:txBody>
          <a:bodyPr wrap="none" rtlCol="0" anchor="t"/>
          <a:lstStyle/>
          <a:p>
            <a:pPr marL="0" indent="0">
              <a:lnSpc>
                <a:spcPts val="5468"/>
              </a:lnSpc>
              <a:buNone/>
            </a:pPr>
            <a:r>
              <a:rPr lang="en-US" sz="4400" dirty="0">
                <a:solidFill>
                  <a:srgbClr val="1B1B27"/>
                </a:solidFill>
                <a:latin typeface="Corben" pitchFamily="34" charset="0"/>
                <a:ea typeface="Corben" pitchFamily="34" charset="-122"/>
                <a:cs typeface="Corben" pitchFamily="34" charset="-120"/>
              </a:rPr>
              <a:t>Risks</a:t>
            </a:r>
            <a:r>
              <a:rPr lang="en-US" sz="4374" dirty="0">
                <a:solidFill>
                  <a:srgbClr val="1B1B27"/>
                </a:solidFill>
                <a:latin typeface="Corben" pitchFamily="34" charset="0"/>
                <a:ea typeface="Corben" pitchFamily="34" charset="-122"/>
                <a:cs typeface="Corben" pitchFamily="34" charset="-120"/>
              </a:rPr>
              <a:t> and challenges </a:t>
            </a:r>
            <a:endParaRPr lang="en-US" sz="4374" dirty="0"/>
          </a:p>
        </p:txBody>
      </p:sp>
      <p:sp>
        <p:nvSpPr>
          <p:cNvPr id="6" name="Text 2"/>
          <p:cNvSpPr/>
          <p:nvPr/>
        </p:nvSpPr>
        <p:spPr>
          <a:xfrm>
            <a:off x="833199" y="2193488"/>
            <a:ext cx="7477601" cy="4264819"/>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In this project, I encountered several notable challenges that added complexity to the analysis. Here dataset consist 8128 rows and 12 columns. Since this is the real time dataset, so Exploratory Data analysis has taken time. Additionally, the need for extensive feature engineering emerged as a significant hurdle. With the dataset requiring a deeper level of understanding, I found myself creating multiple columns derived from a single variable. While this approach provided a more nuanced perspective, extracting meaningful insights and knowledge from these new features proved to be intricate. Models has overfitten in tree models choosing correct parameters to avoid the over fitting problem is the Other challenge.I have Overcome all this challenges with extensive research on the data in the Internet.</a:t>
            </a:r>
            <a:endParaRPr lang="en-US" sz="1750" dirty="0"/>
          </a:p>
        </p:txBody>
      </p:sp>
      <p:sp>
        <p:nvSpPr>
          <p:cNvPr id="7" name="Text 3"/>
          <p:cNvSpPr/>
          <p:nvPr/>
        </p:nvSpPr>
        <p:spPr>
          <a:xfrm>
            <a:off x="833199" y="6708219"/>
            <a:ext cx="7477601" cy="355402"/>
          </a:xfrm>
          <a:prstGeom prst="rect">
            <a:avLst/>
          </a:prstGeom>
          <a:noFill/>
          <a:ln/>
        </p:spPr>
        <p:txBody>
          <a:bodyPr wrap="none" rtlCol="0" anchor="t"/>
          <a:lstStyle/>
          <a:p>
            <a:pPr marL="0" indent="0">
              <a:lnSpc>
                <a:spcPts val="2799"/>
              </a:lnSpc>
              <a:buNone/>
            </a:pPr>
            <a:endParaRPr lang="en-US" sz="1750" dirty="0"/>
          </a:p>
        </p:txBody>
      </p:sp>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1719620"/>
            <a:ext cx="10554414" cy="1388745"/>
          </a:xfrm>
          <a:prstGeom prst="rect">
            <a:avLst/>
          </a:prstGeom>
          <a:noFill/>
          <a:ln/>
        </p:spPr>
        <p:txBody>
          <a:bodyPr wrap="squar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Conclusion and Future Directions for Car Dekho Sales Prediction</a:t>
            </a:r>
            <a:endParaRPr lang="en-US" sz="4374" dirty="0"/>
          </a:p>
        </p:txBody>
      </p:sp>
      <p:sp>
        <p:nvSpPr>
          <p:cNvPr id="5" name="Text 2"/>
          <p:cNvSpPr/>
          <p:nvPr/>
        </p:nvSpPr>
        <p:spPr>
          <a:xfrm>
            <a:off x="2037993" y="3663791"/>
            <a:ext cx="3295888" cy="666512"/>
          </a:xfrm>
          <a:prstGeom prst="rect">
            <a:avLst/>
          </a:prstGeom>
          <a:noFill/>
          <a:ln/>
        </p:spPr>
        <p:txBody>
          <a:bodyPr wrap="none" rtlCol="0" anchor="t"/>
          <a:lstStyle/>
          <a:p>
            <a:pPr marL="0" indent="0" algn="ctr">
              <a:lnSpc>
                <a:spcPts val="5249"/>
              </a:lnSpc>
              <a:buNone/>
            </a:pPr>
            <a:r>
              <a:rPr lang="en-US" sz="5249" dirty="0">
                <a:solidFill>
                  <a:srgbClr val="404155"/>
                </a:solidFill>
                <a:latin typeface="Corben" pitchFamily="34" charset="0"/>
                <a:ea typeface="Corben" pitchFamily="34" charset="-122"/>
                <a:cs typeface="Corben" pitchFamily="34" charset="-120"/>
              </a:rPr>
              <a:t>1</a:t>
            </a:r>
            <a:endParaRPr lang="en-US" sz="5249" dirty="0"/>
          </a:p>
        </p:txBody>
      </p:sp>
      <p:sp>
        <p:nvSpPr>
          <p:cNvPr id="6" name="Text 3"/>
          <p:cNvSpPr/>
          <p:nvPr/>
        </p:nvSpPr>
        <p:spPr>
          <a:xfrm>
            <a:off x="2297192" y="4607957"/>
            <a:ext cx="2777490" cy="347186"/>
          </a:xfrm>
          <a:prstGeom prst="rect">
            <a:avLst/>
          </a:prstGeom>
          <a:noFill/>
          <a:ln/>
        </p:spPr>
        <p:txBody>
          <a:bodyPr wrap="none" rtlCol="0" anchor="t"/>
          <a:lstStyle/>
          <a:p>
            <a:pPr marL="0" indent="0" algn="ctr">
              <a:lnSpc>
                <a:spcPts val="2734"/>
              </a:lnSpc>
              <a:buNone/>
            </a:pPr>
            <a:r>
              <a:rPr lang="en-US" sz="2187" dirty="0">
                <a:solidFill>
                  <a:srgbClr val="404155"/>
                </a:solidFill>
                <a:latin typeface="Corben" pitchFamily="34" charset="0"/>
                <a:ea typeface="Corben" pitchFamily="34" charset="-122"/>
                <a:cs typeface="Corben" pitchFamily="34" charset="-120"/>
              </a:rPr>
              <a:t>Optimization</a:t>
            </a:r>
            <a:endParaRPr lang="en-US" sz="2187" dirty="0"/>
          </a:p>
        </p:txBody>
      </p:sp>
      <p:sp>
        <p:nvSpPr>
          <p:cNvPr id="7" name="Text 4"/>
          <p:cNvSpPr/>
          <p:nvPr/>
        </p:nvSpPr>
        <p:spPr>
          <a:xfrm>
            <a:off x="2037993" y="5088374"/>
            <a:ext cx="3295888" cy="1421606"/>
          </a:xfrm>
          <a:prstGeom prst="rect">
            <a:avLst/>
          </a:prstGeom>
          <a:noFill/>
          <a:ln/>
        </p:spPr>
        <p:txBody>
          <a:bodyPr wrap="square" rtlCol="0" anchor="t"/>
          <a:lstStyle/>
          <a:p>
            <a:pPr marL="0" indent="0" algn="ctr">
              <a:lnSpc>
                <a:spcPts val="2799"/>
              </a:lnSpc>
              <a:buNone/>
            </a:pPr>
            <a:r>
              <a:rPr lang="en-US" sz="1750" dirty="0">
                <a:solidFill>
                  <a:srgbClr val="404155"/>
                </a:solidFill>
                <a:latin typeface="Nobile" pitchFamily="34" charset="0"/>
                <a:ea typeface="Nobile" pitchFamily="34" charset="-122"/>
                <a:cs typeface="Nobile" pitchFamily="34" charset="-120"/>
              </a:rPr>
              <a:t>Maximizing sales through improved inventory management and targeted marketing strategies.</a:t>
            </a:r>
            <a:endParaRPr lang="en-US" sz="1750" dirty="0"/>
          </a:p>
        </p:txBody>
      </p:sp>
      <p:sp>
        <p:nvSpPr>
          <p:cNvPr id="8" name="Text 5"/>
          <p:cNvSpPr/>
          <p:nvPr/>
        </p:nvSpPr>
        <p:spPr>
          <a:xfrm>
            <a:off x="5667137" y="3663791"/>
            <a:ext cx="3296007" cy="666512"/>
          </a:xfrm>
          <a:prstGeom prst="rect">
            <a:avLst/>
          </a:prstGeom>
          <a:noFill/>
          <a:ln/>
        </p:spPr>
        <p:txBody>
          <a:bodyPr wrap="none" rtlCol="0" anchor="t"/>
          <a:lstStyle/>
          <a:p>
            <a:pPr marL="0" indent="0" algn="ctr">
              <a:lnSpc>
                <a:spcPts val="5249"/>
              </a:lnSpc>
              <a:buNone/>
            </a:pPr>
            <a:r>
              <a:rPr lang="en-US" sz="5249" dirty="0">
                <a:solidFill>
                  <a:srgbClr val="404155"/>
                </a:solidFill>
                <a:latin typeface="Corben" pitchFamily="34" charset="0"/>
                <a:ea typeface="Corben" pitchFamily="34" charset="-122"/>
                <a:cs typeface="Corben" pitchFamily="34" charset="-120"/>
              </a:rPr>
              <a:t>2</a:t>
            </a:r>
            <a:endParaRPr lang="en-US" sz="5249" dirty="0"/>
          </a:p>
        </p:txBody>
      </p:sp>
      <p:sp>
        <p:nvSpPr>
          <p:cNvPr id="9" name="Text 6"/>
          <p:cNvSpPr/>
          <p:nvPr/>
        </p:nvSpPr>
        <p:spPr>
          <a:xfrm>
            <a:off x="5926336" y="4607957"/>
            <a:ext cx="2777490" cy="347186"/>
          </a:xfrm>
          <a:prstGeom prst="rect">
            <a:avLst/>
          </a:prstGeom>
          <a:noFill/>
          <a:ln/>
        </p:spPr>
        <p:txBody>
          <a:bodyPr wrap="none" rtlCol="0" anchor="t"/>
          <a:lstStyle/>
          <a:p>
            <a:pPr marL="0" indent="0" algn="ctr">
              <a:lnSpc>
                <a:spcPts val="2734"/>
              </a:lnSpc>
              <a:buNone/>
            </a:pPr>
            <a:r>
              <a:rPr lang="en-US" sz="2187" dirty="0">
                <a:solidFill>
                  <a:srgbClr val="404155"/>
                </a:solidFill>
                <a:latin typeface="Corben" pitchFamily="34" charset="0"/>
                <a:ea typeface="Corben" pitchFamily="34" charset="-122"/>
                <a:cs typeface="Corben" pitchFamily="34" charset="-120"/>
              </a:rPr>
              <a:t>Innovation</a:t>
            </a:r>
            <a:endParaRPr lang="en-US" sz="2187" dirty="0"/>
          </a:p>
        </p:txBody>
      </p:sp>
      <p:sp>
        <p:nvSpPr>
          <p:cNvPr id="10" name="Text 7"/>
          <p:cNvSpPr/>
          <p:nvPr/>
        </p:nvSpPr>
        <p:spPr>
          <a:xfrm>
            <a:off x="5667137" y="5088374"/>
            <a:ext cx="3296007" cy="1421606"/>
          </a:xfrm>
          <a:prstGeom prst="rect">
            <a:avLst/>
          </a:prstGeom>
          <a:noFill/>
          <a:ln/>
        </p:spPr>
        <p:txBody>
          <a:bodyPr wrap="square" rtlCol="0" anchor="t"/>
          <a:lstStyle/>
          <a:p>
            <a:pPr marL="0" indent="0" algn="ctr">
              <a:lnSpc>
                <a:spcPts val="2799"/>
              </a:lnSpc>
              <a:buNone/>
            </a:pPr>
            <a:r>
              <a:rPr lang="en-US" sz="1750" dirty="0">
                <a:solidFill>
                  <a:srgbClr val="404155"/>
                </a:solidFill>
                <a:latin typeface="Nobile" pitchFamily="34" charset="0"/>
                <a:ea typeface="Nobile" pitchFamily="34" charset="-122"/>
                <a:cs typeface="Nobile" pitchFamily="34" charset="-120"/>
              </a:rPr>
              <a:t>Exploring novel data sources and advanced AI techniques for enhanced predictive capabilities.</a:t>
            </a:r>
            <a:endParaRPr lang="en-US" sz="1750" dirty="0"/>
          </a:p>
        </p:txBody>
      </p:sp>
      <p:sp>
        <p:nvSpPr>
          <p:cNvPr id="11" name="Text 8"/>
          <p:cNvSpPr/>
          <p:nvPr/>
        </p:nvSpPr>
        <p:spPr>
          <a:xfrm>
            <a:off x="9296400" y="3663791"/>
            <a:ext cx="3296007" cy="666512"/>
          </a:xfrm>
          <a:prstGeom prst="rect">
            <a:avLst/>
          </a:prstGeom>
          <a:noFill/>
          <a:ln/>
        </p:spPr>
        <p:txBody>
          <a:bodyPr wrap="none" rtlCol="0" anchor="t"/>
          <a:lstStyle/>
          <a:p>
            <a:pPr marL="0" indent="0" algn="ctr">
              <a:lnSpc>
                <a:spcPts val="5249"/>
              </a:lnSpc>
              <a:buNone/>
            </a:pPr>
            <a:r>
              <a:rPr lang="en-US" sz="5249" dirty="0">
                <a:solidFill>
                  <a:srgbClr val="404155"/>
                </a:solidFill>
                <a:latin typeface="Corben" pitchFamily="34" charset="0"/>
                <a:ea typeface="Corben" pitchFamily="34" charset="-122"/>
                <a:cs typeface="Corben" pitchFamily="34" charset="-120"/>
              </a:rPr>
              <a:t>3</a:t>
            </a:r>
            <a:endParaRPr lang="en-US" sz="5249" dirty="0"/>
          </a:p>
        </p:txBody>
      </p:sp>
      <p:sp>
        <p:nvSpPr>
          <p:cNvPr id="12" name="Text 9"/>
          <p:cNvSpPr/>
          <p:nvPr/>
        </p:nvSpPr>
        <p:spPr>
          <a:xfrm>
            <a:off x="9555599" y="4607957"/>
            <a:ext cx="2777490" cy="347186"/>
          </a:xfrm>
          <a:prstGeom prst="rect">
            <a:avLst/>
          </a:prstGeom>
          <a:noFill/>
          <a:ln/>
        </p:spPr>
        <p:txBody>
          <a:bodyPr wrap="none" rtlCol="0" anchor="t"/>
          <a:lstStyle/>
          <a:p>
            <a:pPr marL="0" indent="0" algn="ctr">
              <a:lnSpc>
                <a:spcPts val="2734"/>
              </a:lnSpc>
              <a:buNone/>
            </a:pPr>
            <a:r>
              <a:rPr lang="en-US" sz="2187" dirty="0">
                <a:solidFill>
                  <a:srgbClr val="404155"/>
                </a:solidFill>
                <a:latin typeface="Corben" pitchFamily="34" charset="0"/>
                <a:ea typeface="Corben" pitchFamily="34" charset="-122"/>
                <a:cs typeface="Corben" pitchFamily="34" charset="-120"/>
              </a:rPr>
              <a:t>Adaptation</a:t>
            </a:r>
            <a:endParaRPr lang="en-US" sz="2187" dirty="0"/>
          </a:p>
        </p:txBody>
      </p:sp>
      <p:sp>
        <p:nvSpPr>
          <p:cNvPr id="13" name="Text 10"/>
          <p:cNvSpPr/>
          <p:nvPr/>
        </p:nvSpPr>
        <p:spPr>
          <a:xfrm>
            <a:off x="9296400" y="5088374"/>
            <a:ext cx="3296007" cy="1066205"/>
          </a:xfrm>
          <a:prstGeom prst="rect">
            <a:avLst/>
          </a:prstGeom>
          <a:noFill/>
          <a:ln/>
        </p:spPr>
        <p:txBody>
          <a:bodyPr wrap="square" rtlCol="0" anchor="t"/>
          <a:lstStyle/>
          <a:p>
            <a:pPr marL="0" indent="0" algn="ctr">
              <a:lnSpc>
                <a:spcPts val="2799"/>
              </a:lnSpc>
              <a:buNone/>
            </a:pPr>
            <a:r>
              <a:rPr lang="en-US" sz="1750" dirty="0">
                <a:solidFill>
                  <a:srgbClr val="404155"/>
                </a:solidFill>
                <a:latin typeface="Nobile" pitchFamily="34" charset="0"/>
                <a:ea typeface="Nobile" pitchFamily="34" charset="-122"/>
                <a:cs typeface="Nobile" pitchFamily="34" charset="-120"/>
              </a:rPr>
              <a:t>Adjusting models in response to changing market dynamics and consumer preferences.</a:t>
            </a:r>
            <a:endParaRPr lang="en-US" sz="1750" dirty="0"/>
          </a:p>
        </p:txBody>
      </p:sp>
      <p:pic>
        <p:nvPicPr>
          <p:cNvPr id="14"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232065"/>
            <a:ext cx="5554980"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Car Dekho</a:t>
            </a:r>
            <a:endParaRPr lang="en-US" sz="4374" dirty="0"/>
          </a:p>
        </p:txBody>
      </p:sp>
      <p:sp>
        <p:nvSpPr>
          <p:cNvPr id="6" name="Text 2"/>
          <p:cNvSpPr/>
          <p:nvPr/>
        </p:nvSpPr>
        <p:spPr>
          <a:xfrm>
            <a:off x="6319599" y="3259693"/>
            <a:ext cx="7477601" cy="710803"/>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CarDekho, an online platform that provides information related to new and used cars, was founded by siblings Amit Jain and Anurag Jain.</a:t>
            </a:r>
            <a:endParaRPr lang="en-US" sz="1750" dirty="0"/>
          </a:p>
        </p:txBody>
      </p:sp>
      <p:sp>
        <p:nvSpPr>
          <p:cNvPr id="7" name="Text 3"/>
          <p:cNvSpPr/>
          <p:nvPr/>
        </p:nvSpPr>
        <p:spPr>
          <a:xfrm>
            <a:off x="6319599" y="4220408"/>
            <a:ext cx="7477601" cy="1777008"/>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Amit Jain and Anurag Jain are Indian entrepreneurs who started CarDekho with the aim of simplifying the process of buying and selling cars in India. The platform offers a comprehensive database of cars, reviews, and related information to assist users in making informed decisions about purchasing or selling vehicles.</a:t>
            </a:r>
            <a:endParaRPr lang="en-US" sz="1750" dirty="0"/>
          </a:p>
        </p:txBody>
      </p:sp>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30076"/>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14630400" cy="2064425"/>
          </a:xfrm>
          <a:prstGeom prst="rect">
            <a:avLst/>
          </a:prstGeom>
        </p:spPr>
      </p:pic>
      <p:sp>
        <p:nvSpPr>
          <p:cNvPr id="5" name="Text 2"/>
          <p:cNvSpPr/>
          <p:nvPr/>
        </p:nvSpPr>
        <p:spPr>
          <a:xfrm>
            <a:off x="3392686" y="2518529"/>
            <a:ext cx="7844909" cy="1032272"/>
          </a:xfrm>
          <a:prstGeom prst="rect">
            <a:avLst/>
          </a:prstGeom>
          <a:noFill/>
          <a:ln/>
        </p:spPr>
        <p:txBody>
          <a:bodyPr wrap="square" rtlCol="0" anchor="t"/>
          <a:lstStyle/>
          <a:p>
            <a:pPr marL="0" indent="0">
              <a:lnSpc>
                <a:spcPts val="4064"/>
              </a:lnSpc>
              <a:buNone/>
            </a:pPr>
            <a:r>
              <a:rPr lang="en-US" sz="3251" b="1" dirty="0">
                <a:solidFill>
                  <a:srgbClr val="484237"/>
                </a:solidFill>
                <a:latin typeface="Gelasio" pitchFamily="34" charset="0"/>
                <a:ea typeface="Gelasio" pitchFamily="34" charset="-122"/>
                <a:cs typeface="Gelasio" pitchFamily="34" charset="-120"/>
              </a:rPr>
              <a:t>Problem statement: Predicting used car sales prices</a:t>
            </a:r>
            <a:endParaRPr lang="en-US" sz="3251" dirty="0"/>
          </a:p>
        </p:txBody>
      </p:sp>
      <p:sp>
        <p:nvSpPr>
          <p:cNvPr id="6" name="Shape 3"/>
          <p:cNvSpPr/>
          <p:nvPr/>
        </p:nvSpPr>
        <p:spPr>
          <a:xfrm>
            <a:off x="3623905" y="3798451"/>
            <a:ext cx="32980" cy="3977521"/>
          </a:xfrm>
          <a:prstGeom prst="rect">
            <a:avLst/>
          </a:prstGeom>
          <a:solidFill>
            <a:srgbClr val="EFE7D6"/>
          </a:solidFill>
          <a:ln/>
        </p:spPr>
      </p:sp>
      <p:sp>
        <p:nvSpPr>
          <p:cNvPr id="7" name="Shape 4"/>
          <p:cNvSpPr/>
          <p:nvPr/>
        </p:nvSpPr>
        <p:spPr>
          <a:xfrm>
            <a:off x="3826133" y="4096643"/>
            <a:ext cx="578048" cy="32980"/>
          </a:xfrm>
          <a:prstGeom prst="rect">
            <a:avLst/>
          </a:prstGeom>
          <a:solidFill>
            <a:srgbClr val="EFE7D6"/>
          </a:solidFill>
          <a:ln/>
        </p:spPr>
      </p:sp>
      <p:sp>
        <p:nvSpPr>
          <p:cNvPr id="8" name="Shape 5"/>
          <p:cNvSpPr/>
          <p:nvPr/>
        </p:nvSpPr>
        <p:spPr>
          <a:xfrm>
            <a:off x="3454539" y="3927396"/>
            <a:ext cx="371594" cy="371594"/>
          </a:xfrm>
          <a:prstGeom prst="roundRect">
            <a:avLst>
              <a:gd name="adj" fmla="val 26668"/>
            </a:avLst>
          </a:prstGeom>
          <a:solidFill>
            <a:srgbClr val="EFE7D6"/>
          </a:solidFill>
          <a:ln/>
        </p:spPr>
      </p:sp>
      <p:sp>
        <p:nvSpPr>
          <p:cNvPr id="9" name="Text 6"/>
          <p:cNvSpPr/>
          <p:nvPr/>
        </p:nvSpPr>
        <p:spPr>
          <a:xfrm>
            <a:off x="3581817" y="3958352"/>
            <a:ext cx="116919" cy="309682"/>
          </a:xfrm>
          <a:prstGeom prst="rect">
            <a:avLst/>
          </a:prstGeom>
          <a:noFill/>
          <a:ln/>
        </p:spPr>
        <p:txBody>
          <a:bodyPr wrap="none" rtlCol="0" anchor="t"/>
          <a:lstStyle/>
          <a:p>
            <a:pPr marL="0" indent="0" algn="ctr">
              <a:lnSpc>
                <a:spcPts val="2438"/>
              </a:lnSpc>
              <a:buNone/>
            </a:pPr>
            <a:r>
              <a:rPr lang="en-US" sz="1951" b="1" dirty="0">
                <a:solidFill>
                  <a:srgbClr val="484237"/>
                </a:solidFill>
                <a:latin typeface="Gelasio" pitchFamily="34" charset="0"/>
                <a:ea typeface="Gelasio" pitchFamily="34" charset="-122"/>
                <a:cs typeface="Gelasio" pitchFamily="34" charset="-120"/>
              </a:rPr>
              <a:t>1</a:t>
            </a:r>
            <a:endParaRPr lang="en-US" sz="1951" dirty="0"/>
          </a:p>
        </p:txBody>
      </p:sp>
      <p:sp>
        <p:nvSpPr>
          <p:cNvPr id="10" name="Text 7"/>
          <p:cNvSpPr/>
          <p:nvPr/>
        </p:nvSpPr>
        <p:spPr>
          <a:xfrm>
            <a:off x="4548664" y="3963591"/>
            <a:ext cx="3057049" cy="258008"/>
          </a:xfrm>
          <a:prstGeom prst="rect">
            <a:avLst/>
          </a:prstGeom>
          <a:noFill/>
          <a:ln/>
        </p:spPr>
        <p:txBody>
          <a:bodyPr wrap="none" rtlCol="0" anchor="t"/>
          <a:lstStyle/>
          <a:p>
            <a:pPr marL="0" indent="0" algn="l">
              <a:lnSpc>
                <a:spcPts val="2032"/>
              </a:lnSpc>
              <a:buNone/>
            </a:pPr>
            <a:r>
              <a:rPr lang="en-US" sz="1626" b="1" dirty="0">
                <a:solidFill>
                  <a:srgbClr val="484237"/>
                </a:solidFill>
                <a:latin typeface="Gelasio" pitchFamily="34" charset="0"/>
                <a:ea typeface="Gelasio" pitchFamily="34" charset="-122"/>
                <a:cs typeface="Gelasio" pitchFamily="34" charset="-120"/>
              </a:rPr>
              <a:t>Challenges in Price Prediction</a:t>
            </a:r>
            <a:endParaRPr lang="en-US" sz="1626" dirty="0"/>
          </a:p>
        </p:txBody>
      </p:sp>
      <p:sp>
        <p:nvSpPr>
          <p:cNvPr id="11" name="Text 8"/>
          <p:cNvSpPr/>
          <p:nvPr/>
        </p:nvSpPr>
        <p:spPr>
          <a:xfrm>
            <a:off x="4548664" y="4320659"/>
            <a:ext cx="6688931" cy="528399"/>
          </a:xfrm>
          <a:prstGeom prst="rect">
            <a:avLst/>
          </a:prstGeom>
          <a:noFill/>
          <a:ln/>
        </p:spPr>
        <p:txBody>
          <a:bodyPr wrap="square" rtlCol="0" anchor="t"/>
          <a:lstStyle/>
          <a:p>
            <a:pPr marL="0" indent="0" algn="l">
              <a:lnSpc>
                <a:spcPts val="2081"/>
              </a:lnSpc>
              <a:buNone/>
            </a:pPr>
            <a:r>
              <a:rPr lang="en-US" sz="1300" dirty="0">
                <a:solidFill>
                  <a:srgbClr val="746558"/>
                </a:solidFill>
                <a:latin typeface="Gelasio" pitchFamily="34" charset="0"/>
                <a:ea typeface="Gelasio" pitchFamily="34" charset="-122"/>
                <a:cs typeface="Gelasio" pitchFamily="34" charset="-120"/>
              </a:rPr>
              <a:t>Predicting the prices of used cars accurately is complex due to various factors like brand value, mileage, condition, and market demand.</a:t>
            </a:r>
            <a:endParaRPr lang="en-US" sz="1300" dirty="0"/>
          </a:p>
        </p:txBody>
      </p:sp>
      <p:sp>
        <p:nvSpPr>
          <p:cNvPr id="12" name="Shape 9"/>
          <p:cNvSpPr/>
          <p:nvPr/>
        </p:nvSpPr>
        <p:spPr>
          <a:xfrm>
            <a:off x="3826133" y="5477530"/>
            <a:ext cx="578048" cy="32980"/>
          </a:xfrm>
          <a:prstGeom prst="rect">
            <a:avLst/>
          </a:prstGeom>
          <a:solidFill>
            <a:srgbClr val="EFE7D6"/>
          </a:solidFill>
          <a:ln/>
        </p:spPr>
      </p:sp>
      <p:sp>
        <p:nvSpPr>
          <p:cNvPr id="13" name="Shape 10"/>
          <p:cNvSpPr/>
          <p:nvPr/>
        </p:nvSpPr>
        <p:spPr>
          <a:xfrm>
            <a:off x="3454539" y="5308283"/>
            <a:ext cx="371594" cy="371594"/>
          </a:xfrm>
          <a:prstGeom prst="roundRect">
            <a:avLst>
              <a:gd name="adj" fmla="val 26668"/>
            </a:avLst>
          </a:prstGeom>
          <a:solidFill>
            <a:srgbClr val="EFE7D6"/>
          </a:solidFill>
          <a:ln/>
        </p:spPr>
      </p:sp>
      <p:sp>
        <p:nvSpPr>
          <p:cNvPr id="14" name="Text 11"/>
          <p:cNvSpPr/>
          <p:nvPr/>
        </p:nvSpPr>
        <p:spPr>
          <a:xfrm>
            <a:off x="3565267" y="5339239"/>
            <a:ext cx="150138" cy="309682"/>
          </a:xfrm>
          <a:prstGeom prst="rect">
            <a:avLst/>
          </a:prstGeom>
          <a:noFill/>
          <a:ln/>
        </p:spPr>
        <p:txBody>
          <a:bodyPr wrap="none" rtlCol="0" anchor="t"/>
          <a:lstStyle/>
          <a:p>
            <a:pPr marL="0" indent="0" algn="ctr">
              <a:lnSpc>
                <a:spcPts val="2438"/>
              </a:lnSpc>
              <a:buNone/>
            </a:pPr>
            <a:r>
              <a:rPr lang="en-US" sz="1951" b="1" dirty="0">
                <a:solidFill>
                  <a:srgbClr val="484237"/>
                </a:solidFill>
                <a:latin typeface="Gelasio" pitchFamily="34" charset="0"/>
                <a:ea typeface="Gelasio" pitchFamily="34" charset="-122"/>
                <a:cs typeface="Gelasio" pitchFamily="34" charset="-120"/>
              </a:rPr>
              <a:t>2</a:t>
            </a:r>
            <a:endParaRPr lang="en-US" sz="1951" dirty="0"/>
          </a:p>
        </p:txBody>
      </p:sp>
      <p:sp>
        <p:nvSpPr>
          <p:cNvPr id="15" name="Text 12"/>
          <p:cNvSpPr/>
          <p:nvPr/>
        </p:nvSpPr>
        <p:spPr>
          <a:xfrm>
            <a:off x="4548664" y="5344478"/>
            <a:ext cx="2064425" cy="258008"/>
          </a:xfrm>
          <a:prstGeom prst="rect">
            <a:avLst/>
          </a:prstGeom>
          <a:noFill/>
          <a:ln/>
        </p:spPr>
        <p:txBody>
          <a:bodyPr wrap="none" rtlCol="0" anchor="t"/>
          <a:lstStyle/>
          <a:p>
            <a:pPr marL="0" indent="0" algn="l">
              <a:lnSpc>
                <a:spcPts val="2032"/>
              </a:lnSpc>
              <a:buNone/>
            </a:pPr>
            <a:r>
              <a:rPr lang="en-US" sz="1626" b="1" dirty="0">
                <a:solidFill>
                  <a:srgbClr val="484237"/>
                </a:solidFill>
                <a:latin typeface="Gelasio" pitchFamily="34" charset="0"/>
                <a:ea typeface="Gelasio" pitchFamily="34" charset="-122"/>
                <a:cs typeface="Gelasio" pitchFamily="34" charset="-120"/>
              </a:rPr>
              <a:t>Data Acquisition</a:t>
            </a:r>
            <a:endParaRPr lang="en-US" sz="1626" dirty="0"/>
          </a:p>
        </p:txBody>
      </p:sp>
      <p:sp>
        <p:nvSpPr>
          <p:cNvPr id="16" name="Text 13"/>
          <p:cNvSpPr/>
          <p:nvPr/>
        </p:nvSpPr>
        <p:spPr>
          <a:xfrm>
            <a:off x="4548664" y="5701546"/>
            <a:ext cx="6688931" cy="528399"/>
          </a:xfrm>
          <a:prstGeom prst="rect">
            <a:avLst/>
          </a:prstGeom>
          <a:noFill/>
          <a:ln/>
        </p:spPr>
        <p:txBody>
          <a:bodyPr wrap="square" rtlCol="0" anchor="t"/>
          <a:lstStyle/>
          <a:p>
            <a:pPr marL="0" indent="0" algn="l">
              <a:lnSpc>
                <a:spcPts val="2081"/>
              </a:lnSpc>
              <a:buNone/>
            </a:pPr>
            <a:r>
              <a:rPr lang="en-US" sz="1300" dirty="0">
                <a:solidFill>
                  <a:srgbClr val="746558"/>
                </a:solidFill>
                <a:latin typeface="Gelasio" pitchFamily="34" charset="0"/>
                <a:ea typeface="Gelasio" pitchFamily="34" charset="-122"/>
                <a:cs typeface="Gelasio" pitchFamily="34" charset="-120"/>
              </a:rPr>
              <a:t>Gathering reliable and comprehensive data on past sales is crucial for building a robust predictive </a:t>
            </a:r>
            <a:r>
              <a:rPr lang="en-US" sz="1300" dirty="0" err="1">
                <a:solidFill>
                  <a:srgbClr val="746558"/>
                </a:solidFill>
                <a:latin typeface="Gelasio" pitchFamily="34" charset="0"/>
                <a:ea typeface="Gelasio" pitchFamily="34" charset="-122"/>
                <a:cs typeface="Gelasio" pitchFamily="34" charset="-120"/>
              </a:rPr>
              <a:t>model.Here</a:t>
            </a:r>
            <a:r>
              <a:rPr lang="en-US" sz="1300" dirty="0">
                <a:solidFill>
                  <a:srgbClr val="746558"/>
                </a:solidFill>
                <a:latin typeface="Gelasio" pitchFamily="34" charset="0"/>
                <a:ea typeface="Gelasio" pitchFamily="34" charset="-122"/>
                <a:cs typeface="Gelasio" pitchFamily="34" charset="-120"/>
              </a:rPr>
              <a:t> we have collected data Online source named as the Car Dekho.com where prices of all cars will be available.</a:t>
            </a:r>
            <a:r>
              <a:rPr lang="en-US" sz="1400" b="0" i="0" dirty="0">
                <a:solidFill>
                  <a:srgbClr val="0D0D0D"/>
                </a:solidFill>
                <a:effectLst/>
                <a:latin typeface="Söhne"/>
              </a:rPr>
              <a:t> </a:t>
            </a:r>
            <a:endParaRPr lang="en-US" sz="1300" dirty="0">
              <a:solidFill>
                <a:srgbClr val="746558"/>
              </a:solidFill>
              <a:latin typeface="Gelasio" pitchFamily="34" charset="0"/>
              <a:ea typeface="Gelasio" pitchFamily="34" charset="-122"/>
              <a:cs typeface="Gelasio" pitchFamily="34" charset="-120"/>
            </a:endParaRPr>
          </a:p>
        </p:txBody>
      </p:sp>
      <p:sp>
        <p:nvSpPr>
          <p:cNvPr id="17" name="Shape 14"/>
          <p:cNvSpPr/>
          <p:nvPr/>
        </p:nvSpPr>
        <p:spPr>
          <a:xfrm>
            <a:off x="3826133" y="6858417"/>
            <a:ext cx="578048" cy="32980"/>
          </a:xfrm>
          <a:prstGeom prst="rect">
            <a:avLst/>
          </a:prstGeom>
          <a:solidFill>
            <a:srgbClr val="EFE7D6"/>
          </a:solidFill>
          <a:ln/>
        </p:spPr>
      </p:sp>
      <p:sp>
        <p:nvSpPr>
          <p:cNvPr id="18" name="Shape 15"/>
          <p:cNvSpPr/>
          <p:nvPr/>
        </p:nvSpPr>
        <p:spPr>
          <a:xfrm>
            <a:off x="3454539" y="6689169"/>
            <a:ext cx="371594" cy="371594"/>
          </a:xfrm>
          <a:prstGeom prst="roundRect">
            <a:avLst>
              <a:gd name="adj" fmla="val 26668"/>
            </a:avLst>
          </a:prstGeom>
          <a:solidFill>
            <a:srgbClr val="EFE7D6"/>
          </a:solidFill>
          <a:ln/>
        </p:spPr>
      </p:sp>
      <p:sp>
        <p:nvSpPr>
          <p:cNvPr id="19" name="Text 16"/>
          <p:cNvSpPr/>
          <p:nvPr/>
        </p:nvSpPr>
        <p:spPr>
          <a:xfrm>
            <a:off x="3565624" y="6720126"/>
            <a:ext cx="149304" cy="309682"/>
          </a:xfrm>
          <a:prstGeom prst="rect">
            <a:avLst/>
          </a:prstGeom>
          <a:noFill/>
          <a:ln/>
        </p:spPr>
        <p:txBody>
          <a:bodyPr wrap="none" rtlCol="0" anchor="t"/>
          <a:lstStyle/>
          <a:p>
            <a:pPr marL="0" indent="0" algn="ctr">
              <a:lnSpc>
                <a:spcPts val="2438"/>
              </a:lnSpc>
              <a:buNone/>
            </a:pPr>
            <a:r>
              <a:rPr lang="en-US" sz="1951" b="1" dirty="0">
                <a:solidFill>
                  <a:srgbClr val="484237"/>
                </a:solidFill>
                <a:latin typeface="Gelasio" pitchFamily="34" charset="0"/>
                <a:ea typeface="Gelasio" pitchFamily="34" charset="-122"/>
                <a:cs typeface="Gelasio" pitchFamily="34" charset="-120"/>
              </a:rPr>
              <a:t>3</a:t>
            </a:r>
            <a:endParaRPr lang="en-US" sz="1951" dirty="0"/>
          </a:p>
        </p:txBody>
      </p:sp>
      <p:sp>
        <p:nvSpPr>
          <p:cNvPr id="20" name="Text 17"/>
          <p:cNvSpPr/>
          <p:nvPr/>
        </p:nvSpPr>
        <p:spPr>
          <a:xfrm>
            <a:off x="4548664" y="6725364"/>
            <a:ext cx="2064425" cy="258008"/>
          </a:xfrm>
          <a:prstGeom prst="rect">
            <a:avLst/>
          </a:prstGeom>
          <a:noFill/>
          <a:ln/>
        </p:spPr>
        <p:txBody>
          <a:bodyPr wrap="none" rtlCol="0" anchor="t"/>
          <a:lstStyle/>
          <a:p>
            <a:pPr marL="0" indent="0" algn="l">
              <a:lnSpc>
                <a:spcPts val="2032"/>
              </a:lnSpc>
              <a:buNone/>
            </a:pPr>
            <a:r>
              <a:rPr lang="en-US" sz="1626" b="1" dirty="0">
                <a:solidFill>
                  <a:srgbClr val="484237"/>
                </a:solidFill>
                <a:latin typeface="Gelasio" pitchFamily="34" charset="0"/>
                <a:ea typeface="Gelasio" pitchFamily="34" charset="-122"/>
                <a:cs typeface="Gelasio" pitchFamily="34" charset="-120"/>
              </a:rPr>
              <a:t>Market Volatility</a:t>
            </a:r>
            <a:endParaRPr lang="en-US" sz="1626" dirty="0"/>
          </a:p>
        </p:txBody>
      </p:sp>
      <p:sp>
        <p:nvSpPr>
          <p:cNvPr id="21" name="Text 18"/>
          <p:cNvSpPr/>
          <p:nvPr/>
        </p:nvSpPr>
        <p:spPr>
          <a:xfrm>
            <a:off x="4548664" y="7082433"/>
            <a:ext cx="6688931" cy="528399"/>
          </a:xfrm>
          <a:prstGeom prst="rect">
            <a:avLst/>
          </a:prstGeom>
          <a:noFill/>
          <a:ln/>
        </p:spPr>
        <p:txBody>
          <a:bodyPr wrap="square" rtlCol="0" anchor="t"/>
          <a:lstStyle/>
          <a:p>
            <a:pPr marL="0" indent="0" algn="l">
              <a:lnSpc>
                <a:spcPts val="2081"/>
              </a:lnSpc>
              <a:buNone/>
            </a:pPr>
            <a:r>
              <a:rPr lang="en-US" sz="1300" dirty="0">
                <a:solidFill>
                  <a:srgbClr val="746558"/>
                </a:solidFill>
                <a:latin typeface="Gelasio" pitchFamily="34" charset="0"/>
                <a:ea typeface="Gelasio" pitchFamily="34" charset="-122"/>
                <a:cs typeface="Gelasio" pitchFamily="34" charset="-120"/>
              </a:rPr>
              <a:t>The dynamic nature of the used car market presents challenges in predicting prices accurately over time.</a:t>
            </a:r>
            <a:r>
              <a:rPr lang="en-US" sz="1400" dirty="0">
                <a:solidFill>
                  <a:srgbClr val="746558"/>
                </a:solidFill>
                <a:latin typeface="Gelasio" pitchFamily="34" charset="0"/>
                <a:ea typeface="Gelasio" pitchFamily="34" charset="-122"/>
                <a:cs typeface="Gelasio" pitchFamily="34" charset="-120"/>
              </a:rPr>
              <a:t> </a:t>
            </a:r>
            <a:r>
              <a:rPr lang="en-US" sz="1200" dirty="0">
                <a:solidFill>
                  <a:srgbClr val="746558"/>
                </a:solidFill>
                <a:latin typeface="Gelasio" pitchFamily="34" charset="0"/>
                <a:ea typeface="Gelasio" pitchFamily="34" charset="-122"/>
                <a:cs typeface="Gelasio" pitchFamily="34" charset="-120"/>
              </a:rPr>
              <a:t>Prices can fluctuate wildly based on a variety of factors including the make and model of the car, its mileage, its condition and the current market conditions</a:t>
            </a:r>
            <a:endParaRPr lang="en-US" sz="1200" dirty="0"/>
          </a:p>
        </p:txBody>
      </p:sp>
      <p:pic>
        <p:nvPicPr>
          <p:cNvPr id="2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A85F6-3D35-459B-CC1F-5DA3D246F702}"/>
              </a:ext>
            </a:extLst>
          </p:cNvPr>
          <p:cNvSpPr>
            <a:spLocks noGrp="1"/>
          </p:cNvSpPr>
          <p:nvPr>
            <p:ph type="title"/>
          </p:nvPr>
        </p:nvSpPr>
        <p:spPr>
          <a:xfrm>
            <a:off x="8485501" y="1228512"/>
            <a:ext cx="5490965" cy="803976"/>
          </a:xfrm>
        </p:spPr>
        <p:txBody>
          <a:bodyPr/>
          <a:lstStyle/>
          <a:p>
            <a:r>
              <a:rPr lang="en-IN">
                <a:solidFill>
                  <a:srgbClr val="FF0000"/>
                </a:solidFill>
                <a:latin typeface="Times New Roman" panose="02020603050405020304" pitchFamily="18" charset="0"/>
                <a:cs typeface="Times New Roman" panose="02020603050405020304" pitchFamily="18" charset="0"/>
              </a:rPr>
              <a:t>Workflow</a:t>
            </a:r>
            <a:r>
              <a:rPr lang="en-IN" dirty="0">
                <a:latin typeface="Times New Roman" panose="02020603050405020304" pitchFamily="18" charset="0"/>
                <a:cs typeface="Times New Roman" panose="02020603050405020304" pitchFamily="18" charset="0"/>
              </a:rPr>
              <a:t>:-</a:t>
            </a:r>
            <a:endParaRPr lang="en-IN" dirty="0"/>
          </a:p>
        </p:txBody>
      </p:sp>
      <p:sp>
        <p:nvSpPr>
          <p:cNvPr id="3" name="Content Placeholder 2">
            <a:extLst>
              <a:ext uri="{FF2B5EF4-FFF2-40B4-BE49-F238E27FC236}">
                <a16:creationId xmlns:a16="http://schemas.microsoft.com/office/drawing/2014/main" id="{FF6DA920-E37E-1FA1-27CB-6B44B3210F9A}"/>
              </a:ext>
            </a:extLst>
          </p:cNvPr>
          <p:cNvSpPr>
            <a:spLocks noGrp="1"/>
          </p:cNvSpPr>
          <p:nvPr>
            <p:ph idx="1"/>
          </p:nvPr>
        </p:nvSpPr>
        <p:spPr>
          <a:solidFill>
            <a:schemeClr val="accent2">
              <a:lumMod val="20000"/>
              <a:lumOff val="80000"/>
            </a:schemeClr>
          </a:solidFill>
        </p:spPr>
        <p:txBody>
          <a:bodyPr/>
          <a:lstStyle/>
          <a:p>
            <a:pPr marL="0" indent="0">
              <a:buNone/>
            </a:pPr>
            <a:endParaRPr lang="en-IN" dirty="0"/>
          </a:p>
        </p:txBody>
      </p:sp>
      <p:sp>
        <p:nvSpPr>
          <p:cNvPr id="4" name="Oval 3">
            <a:extLst>
              <a:ext uri="{FF2B5EF4-FFF2-40B4-BE49-F238E27FC236}">
                <a16:creationId xmlns:a16="http://schemas.microsoft.com/office/drawing/2014/main" id="{B99C703D-F311-3A83-F690-39EDB31D847A}"/>
              </a:ext>
            </a:extLst>
          </p:cNvPr>
          <p:cNvSpPr/>
          <p:nvPr/>
        </p:nvSpPr>
        <p:spPr>
          <a:xfrm>
            <a:off x="1463040" y="3270326"/>
            <a:ext cx="1764254" cy="537882"/>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160" dirty="0">
                <a:solidFill>
                  <a:schemeClr val="bg2"/>
                </a:solidFill>
              </a:rPr>
              <a:t>START</a:t>
            </a:r>
          </a:p>
        </p:txBody>
      </p:sp>
      <p:sp>
        <p:nvSpPr>
          <p:cNvPr id="6" name="Rectangle 5">
            <a:extLst>
              <a:ext uri="{FF2B5EF4-FFF2-40B4-BE49-F238E27FC236}">
                <a16:creationId xmlns:a16="http://schemas.microsoft.com/office/drawing/2014/main" id="{62CC616D-A3D2-84E2-AC42-BC6B0D68A319}"/>
              </a:ext>
            </a:extLst>
          </p:cNvPr>
          <p:cNvSpPr/>
          <p:nvPr/>
        </p:nvSpPr>
        <p:spPr>
          <a:xfrm>
            <a:off x="11155681" y="3184264"/>
            <a:ext cx="2302136" cy="7100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160" dirty="0">
                <a:solidFill>
                  <a:schemeClr val="bg1"/>
                </a:solidFill>
              </a:rPr>
              <a:t>EDA</a:t>
            </a:r>
          </a:p>
        </p:txBody>
      </p:sp>
      <p:sp>
        <p:nvSpPr>
          <p:cNvPr id="8" name="Rectangle 7">
            <a:extLst>
              <a:ext uri="{FF2B5EF4-FFF2-40B4-BE49-F238E27FC236}">
                <a16:creationId xmlns:a16="http://schemas.microsoft.com/office/drawing/2014/main" id="{E0916E61-100E-2404-24A3-7F0750337CF1}"/>
              </a:ext>
            </a:extLst>
          </p:cNvPr>
          <p:cNvSpPr/>
          <p:nvPr/>
        </p:nvSpPr>
        <p:spPr>
          <a:xfrm>
            <a:off x="11230984" y="4692944"/>
            <a:ext cx="2226833" cy="7100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160" dirty="0">
                <a:solidFill>
                  <a:schemeClr val="bg1"/>
                </a:solidFill>
              </a:rPr>
              <a:t>HYPOTHESIS TESTING</a:t>
            </a:r>
          </a:p>
        </p:txBody>
      </p:sp>
      <p:sp>
        <p:nvSpPr>
          <p:cNvPr id="9" name="Rectangle 8">
            <a:extLst>
              <a:ext uri="{FF2B5EF4-FFF2-40B4-BE49-F238E27FC236}">
                <a16:creationId xmlns:a16="http://schemas.microsoft.com/office/drawing/2014/main" id="{4D9DBD1B-8A37-E28D-E2E7-C8889A821A92}"/>
              </a:ext>
            </a:extLst>
          </p:cNvPr>
          <p:cNvSpPr/>
          <p:nvPr/>
        </p:nvSpPr>
        <p:spPr>
          <a:xfrm>
            <a:off x="4173969" y="3184264"/>
            <a:ext cx="2581835" cy="7100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160" dirty="0">
                <a:solidFill>
                  <a:schemeClr val="bg1"/>
                </a:solidFill>
              </a:rPr>
              <a:t>DATASET COLLECTION</a:t>
            </a:r>
          </a:p>
        </p:txBody>
      </p:sp>
      <p:sp>
        <p:nvSpPr>
          <p:cNvPr id="10" name="Rectangle 9">
            <a:extLst>
              <a:ext uri="{FF2B5EF4-FFF2-40B4-BE49-F238E27FC236}">
                <a16:creationId xmlns:a16="http://schemas.microsoft.com/office/drawing/2014/main" id="{F1009236-8D6D-2949-D668-6769FD8EA5D0}"/>
              </a:ext>
            </a:extLst>
          </p:cNvPr>
          <p:cNvSpPr/>
          <p:nvPr/>
        </p:nvSpPr>
        <p:spPr>
          <a:xfrm>
            <a:off x="7874599" y="3184264"/>
            <a:ext cx="2581835" cy="7100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160" dirty="0">
                <a:solidFill>
                  <a:schemeClr val="bg1"/>
                </a:solidFill>
              </a:rPr>
              <a:t>EXPLORING FEATURES</a:t>
            </a:r>
          </a:p>
        </p:txBody>
      </p:sp>
      <p:sp>
        <p:nvSpPr>
          <p:cNvPr id="11" name="Rectangle 10">
            <a:extLst>
              <a:ext uri="{FF2B5EF4-FFF2-40B4-BE49-F238E27FC236}">
                <a16:creationId xmlns:a16="http://schemas.microsoft.com/office/drawing/2014/main" id="{ADBA4C83-7A2B-E4FB-7B13-4EBCA036532C}"/>
              </a:ext>
            </a:extLst>
          </p:cNvPr>
          <p:cNvSpPr/>
          <p:nvPr/>
        </p:nvSpPr>
        <p:spPr>
          <a:xfrm>
            <a:off x="11230984" y="6379286"/>
            <a:ext cx="2474258" cy="79598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160" dirty="0">
                <a:solidFill>
                  <a:schemeClr val="bg1"/>
                </a:solidFill>
              </a:rPr>
              <a:t>DATA PREPROCESSING</a:t>
            </a:r>
          </a:p>
        </p:txBody>
      </p:sp>
      <p:sp>
        <p:nvSpPr>
          <p:cNvPr id="13" name="Rectangle 12">
            <a:extLst>
              <a:ext uri="{FF2B5EF4-FFF2-40B4-BE49-F238E27FC236}">
                <a16:creationId xmlns:a16="http://schemas.microsoft.com/office/drawing/2014/main" id="{D10D6AE8-CB85-D42D-6F46-0DB7DEB83793}"/>
              </a:ext>
            </a:extLst>
          </p:cNvPr>
          <p:cNvSpPr/>
          <p:nvPr/>
        </p:nvSpPr>
        <p:spPr>
          <a:xfrm>
            <a:off x="7874599" y="6379286"/>
            <a:ext cx="2581835" cy="79598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160" dirty="0">
                <a:solidFill>
                  <a:schemeClr val="bg1"/>
                </a:solidFill>
              </a:rPr>
              <a:t>MODEL BUILDING</a:t>
            </a:r>
          </a:p>
        </p:txBody>
      </p:sp>
      <p:sp>
        <p:nvSpPr>
          <p:cNvPr id="14" name="Rectangle 13">
            <a:extLst>
              <a:ext uri="{FF2B5EF4-FFF2-40B4-BE49-F238E27FC236}">
                <a16:creationId xmlns:a16="http://schemas.microsoft.com/office/drawing/2014/main" id="{7A3E4FC1-4C18-6BE7-F9B2-83743A58FE8D}"/>
              </a:ext>
            </a:extLst>
          </p:cNvPr>
          <p:cNvSpPr/>
          <p:nvPr/>
        </p:nvSpPr>
        <p:spPr>
          <a:xfrm>
            <a:off x="4668819" y="6379286"/>
            <a:ext cx="2259107" cy="79598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160" dirty="0">
                <a:solidFill>
                  <a:schemeClr val="bg1"/>
                </a:solidFill>
              </a:rPr>
              <a:t>EVALUATION METRICS</a:t>
            </a:r>
          </a:p>
        </p:txBody>
      </p:sp>
      <p:sp>
        <p:nvSpPr>
          <p:cNvPr id="15" name="Rectangle 14">
            <a:extLst>
              <a:ext uri="{FF2B5EF4-FFF2-40B4-BE49-F238E27FC236}">
                <a16:creationId xmlns:a16="http://schemas.microsoft.com/office/drawing/2014/main" id="{0A6681ED-681A-8E30-FC47-91FC6BDDE0CC}"/>
              </a:ext>
            </a:extLst>
          </p:cNvPr>
          <p:cNvSpPr/>
          <p:nvPr/>
        </p:nvSpPr>
        <p:spPr>
          <a:xfrm>
            <a:off x="1463039" y="6379286"/>
            <a:ext cx="2259107" cy="79598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160" dirty="0">
                <a:solidFill>
                  <a:schemeClr val="bg1"/>
                </a:solidFill>
              </a:rPr>
              <a:t>FINALIZED MODEL</a:t>
            </a:r>
          </a:p>
        </p:txBody>
      </p:sp>
      <p:cxnSp>
        <p:nvCxnSpPr>
          <p:cNvPr id="17" name="Straight Arrow Connector 16">
            <a:extLst>
              <a:ext uri="{FF2B5EF4-FFF2-40B4-BE49-F238E27FC236}">
                <a16:creationId xmlns:a16="http://schemas.microsoft.com/office/drawing/2014/main" id="{34B54B68-5A65-3BBD-7022-36840A0D44AF}"/>
              </a:ext>
            </a:extLst>
          </p:cNvPr>
          <p:cNvCxnSpPr>
            <a:stCxn id="4" idx="6"/>
            <a:endCxn id="9" idx="1"/>
          </p:cNvCxnSpPr>
          <p:nvPr/>
        </p:nvCxnSpPr>
        <p:spPr>
          <a:xfrm flipV="1">
            <a:off x="3227295" y="3539266"/>
            <a:ext cx="94667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958766C-EC3B-164C-FA46-C7B28BF03888}"/>
              </a:ext>
            </a:extLst>
          </p:cNvPr>
          <p:cNvCxnSpPr>
            <a:stCxn id="9" idx="3"/>
          </p:cNvCxnSpPr>
          <p:nvPr/>
        </p:nvCxnSpPr>
        <p:spPr>
          <a:xfrm>
            <a:off x="6755804" y="3539266"/>
            <a:ext cx="1118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E619605-A5F4-BF6B-5D02-AD458566948F}"/>
              </a:ext>
            </a:extLst>
          </p:cNvPr>
          <p:cNvCxnSpPr/>
          <p:nvPr/>
        </p:nvCxnSpPr>
        <p:spPr>
          <a:xfrm>
            <a:off x="10456433" y="3539266"/>
            <a:ext cx="6992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1045099-EDED-C23A-C568-62E939CF5A1D}"/>
              </a:ext>
            </a:extLst>
          </p:cNvPr>
          <p:cNvCxnSpPr>
            <a:cxnSpLocks/>
            <a:stCxn id="6" idx="2"/>
          </p:cNvCxnSpPr>
          <p:nvPr/>
        </p:nvCxnSpPr>
        <p:spPr>
          <a:xfrm>
            <a:off x="12306749" y="3894268"/>
            <a:ext cx="0" cy="798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DF10836-C772-E3F0-FF5F-7BAF2AC61606}"/>
              </a:ext>
            </a:extLst>
          </p:cNvPr>
          <p:cNvCxnSpPr>
            <a:stCxn id="8" idx="2"/>
          </p:cNvCxnSpPr>
          <p:nvPr/>
        </p:nvCxnSpPr>
        <p:spPr>
          <a:xfrm>
            <a:off x="12344400" y="5402948"/>
            <a:ext cx="0" cy="976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FC05485-0CB9-845B-0C98-F5BA3821D5C9}"/>
              </a:ext>
            </a:extLst>
          </p:cNvPr>
          <p:cNvCxnSpPr>
            <a:stCxn id="11" idx="1"/>
            <a:endCxn id="13" idx="3"/>
          </p:cNvCxnSpPr>
          <p:nvPr/>
        </p:nvCxnSpPr>
        <p:spPr>
          <a:xfrm flipH="1">
            <a:off x="10456433" y="6777278"/>
            <a:ext cx="7745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E42B465-BD46-E945-1AF2-A122DF2E9315}"/>
              </a:ext>
            </a:extLst>
          </p:cNvPr>
          <p:cNvCxnSpPr/>
          <p:nvPr/>
        </p:nvCxnSpPr>
        <p:spPr>
          <a:xfrm flipH="1">
            <a:off x="6927925" y="6777277"/>
            <a:ext cx="9466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B55D8EA-6681-8406-47A3-DE60D6F7D366}"/>
              </a:ext>
            </a:extLst>
          </p:cNvPr>
          <p:cNvCxnSpPr>
            <a:stCxn id="14" idx="1"/>
            <a:endCxn id="15" idx="3"/>
          </p:cNvCxnSpPr>
          <p:nvPr/>
        </p:nvCxnSpPr>
        <p:spPr>
          <a:xfrm flipH="1">
            <a:off x="3722146" y="6777278"/>
            <a:ext cx="9466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163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582222"/>
            <a:ext cx="7477601" cy="1388745"/>
          </a:xfrm>
          <a:prstGeom prst="rect">
            <a:avLst/>
          </a:prstGeom>
          <a:noFill/>
          <a:ln/>
        </p:spPr>
        <p:txBody>
          <a:bodyPr wrap="squar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Tools and Technologies Covered</a:t>
            </a:r>
            <a:endParaRPr lang="en-US" sz="4374" dirty="0"/>
          </a:p>
        </p:txBody>
      </p:sp>
      <p:sp>
        <p:nvSpPr>
          <p:cNvPr id="6" name="Text 2"/>
          <p:cNvSpPr/>
          <p:nvPr/>
        </p:nvSpPr>
        <p:spPr>
          <a:xfrm>
            <a:off x="6319599" y="3304223"/>
            <a:ext cx="7477601" cy="1421606"/>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The project utilizes advanced tools such as Tableau and Power BI for seamless data integration and interactive dashboard design. Additionally, Python libraries for machine learning and data analysis are essential for model development.</a:t>
            </a:r>
            <a:endParaRPr lang="en-US" sz="1750" dirty="0"/>
          </a:p>
        </p:txBody>
      </p:sp>
      <p:sp>
        <p:nvSpPr>
          <p:cNvPr id="7" name="Text 3"/>
          <p:cNvSpPr/>
          <p:nvPr/>
        </p:nvSpPr>
        <p:spPr>
          <a:xfrm>
            <a:off x="6319599" y="4975741"/>
            <a:ext cx="7477601" cy="1066205"/>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Jupyter Notebook: - It is a server client application that allows editing and running notebook documents via web browser, it does not require any internet access.</a:t>
            </a:r>
            <a:endParaRPr lang="en-US" sz="1750" dirty="0"/>
          </a:p>
        </p:txBody>
      </p:sp>
      <p:sp>
        <p:nvSpPr>
          <p:cNvPr id="8" name="Text 4"/>
          <p:cNvSpPr/>
          <p:nvPr/>
        </p:nvSpPr>
        <p:spPr>
          <a:xfrm>
            <a:off x="6319599" y="6291858"/>
            <a:ext cx="7477601" cy="355402"/>
          </a:xfrm>
          <a:prstGeom prst="rect">
            <a:avLst/>
          </a:prstGeom>
          <a:noFill/>
          <a:ln/>
        </p:spPr>
        <p:txBody>
          <a:bodyPr wrap="none" rtlCol="0" anchor="t"/>
          <a:lstStyle/>
          <a:p>
            <a:pPr marL="0" indent="0">
              <a:lnSpc>
                <a:spcPts val="2799"/>
              </a:lnSpc>
              <a:buNone/>
            </a:pPr>
            <a:endParaRPr lang="en-US" sz="1750" dirty="0"/>
          </a:p>
        </p:txBody>
      </p:sp>
      <p:pic>
        <p:nvPicPr>
          <p:cNvPr id="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3605451"/>
            <a:ext cx="9280446" cy="694373"/>
          </a:xfrm>
          <a:prstGeom prst="rect">
            <a:avLst/>
          </a:prstGeom>
          <a:noFill/>
          <a:ln/>
        </p:spPr>
        <p:txBody>
          <a:bodyPr wrap="non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Data collection and preprocessing</a:t>
            </a:r>
            <a:endParaRPr lang="en-US" sz="4374" dirty="0"/>
          </a:p>
        </p:txBody>
      </p:sp>
      <p:sp>
        <p:nvSpPr>
          <p:cNvPr id="6" name="Text 3"/>
          <p:cNvSpPr/>
          <p:nvPr/>
        </p:nvSpPr>
        <p:spPr>
          <a:xfrm>
            <a:off x="2037993" y="4855250"/>
            <a:ext cx="2777490" cy="347186"/>
          </a:xfrm>
          <a:prstGeom prst="rect">
            <a:avLst/>
          </a:prstGeom>
          <a:noFill/>
          <a:ln/>
        </p:spPr>
        <p:txBody>
          <a:bodyPr wrap="none" rtlCol="0" anchor="t"/>
          <a:lstStyle/>
          <a:p>
            <a:pPr marL="0" indent="0">
              <a:lnSpc>
                <a:spcPts val="2734"/>
              </a:lnSpc>
              <a:buNone/>
            </a:pPr>
            <a:r>
              <a:rPr lang="en-US" sz="2187" b="1" dirty="0">
                <a:solidFill>
                  <a:srgbClr val="484237"/>
                </a:solidFill>
                <a:latin typeface="Gelasio" pitchFamily="34" charset="0"/>
                <a:ea typeface="Gelasio" pitchFamily="34" charset="-122"/>
                <a:cs typeface="Gelasio" pitchFamily="34" charset="-120"/>
              </a:rPr>
              <a:t>Data Sources</a:t>
            </a:r>
            <a:endParaRPr lang="en-US" sz="2187" dirty="0"/>
          </a:p>
        </p:txBody>
      </p:sp>
      <p:sp>
        <p:nvSpPr>
          <p:cNvPr id="7" name="Text 4"/>
          <p:cNvSpPr/>
          <p:nvPr/>
        </p:nvSpPr>
        <p:spPr>
          <a:xfrm>
            <a:off x="2037993" y="5424607"/>
            <a:ext cx="3156347" cy="1777008"/>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 The Data has been Collected From the website named Car dekho.com where we have all the details about the car.</a:t>
            </a:r>
            <a:endParaRPr lang="en-US" sz="1750" dirty="0"/>
          </a:p>
        </p:txBody>
      </p:sp>
      <p:sp>
        <p:nvSpPr>
          <p:cNvPr id="8" name="Text 5"/>
          <p:cNvSpPr/>
          <p:nvPr/>
        </p:nvSpPr>
        <p:spPr>
          <a:xfrm>
            <a:off x="5743932" y="4855250"/>
            <a:ext cx="2777490" cy="347186"/>
          </a:xfrm>
          <a:prstGeom prst="rect">
            <a:avLst/>
          </a:prstGeom>
          <a:noFill/>
          <a:ln/>
        </p:spPr>
        <p:txBody>
          <a:bodyPr wrap="none" rtlCol="0" anchor="t"/>
          <a:lstStyle/>
          <a:p>
            <a:pPr marL="0" indent="0">
              <a:lnSpc>
                <a:spcPts val="2734"/>
              </a:lnSpc>
              <a:buNone/>
            </a:pPr>
            <a:r>
              <a:rPr lang="en-US" sz="2187" b="1" dirty="0">
                <a:solidFill>
                  <a:srgbClr val="484237"/>
                </a:solidFill>
                <a:latin typeface="Gelasio" pitchFamily="34" charset="0"/>
                <a:ea typeface="Gelasio" pitchFamily="34" charset="-122"/>
                <a:cs typeface="Gelasio" pitchFamily="34" charset="-120"/>
              </a:rPr>
              <a:t>Data Cleaning</a:t>
            </a:r>
            <a:endParaRPr lang="en-US" sz="2187" dirty="0"/>
          </a:p>
        </p:txBody>
      </p:sp>
      <p:sp>
        <p:nvSpPr>
          <p:cNvPr id="9" name="Text 6"/>
          <p:cNvSpPr/>
          <p:nvPr/>
        </p:nvSpPr>
        <p:spPr>
          <a:xfrm>
            <a:off x="5743932" y="5424607"/>
            <a:ext cx="3156347" cy="1421606"/>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Dealing with missing values, and cleaning the object data formats to prepare the data analysis</a:t>
            </a:r>
            <a:endParaRPr lang="en-US" sz="1750" dirty="0"/>
          </a:p>
        </p:txBody>
      </p:sp>
      <p:sp>
        <p:nvSpPr>
          <p:cNvPr id="10" name="Text 7"/>
          <p:cNvSpPr/>
          <p:nvPr/>
        </p:nvSpPr>
        <p:spPr>
          <a:xfrm>
            <a:off x="9449872" y="4855250"/>
            <a:ext cx="2777490" cy="347186"/>
          </a:xfrm>
          <a:prstGeom prst="rect">
            <a:avLst/>
          </a:prstGeom>
          <a:noFill/>
          <a:ln/>
        </p:spPr>
        <p:txBody>
          <a:bodyPr wrap="none" rtlCol="0" anchor="t"/>
          <a:lstStyle/>
          <a:p>
            <a:pPr marL="0" indent="0">
              <a:lnSpc>
                <a:spcPts val="2734"/>
              </a:lnSpc>
              <a:buNone/>
            </a:pPr>
            <a:r>
              <a:rPr lang="en-US" sz="2187" b="1" dirty="0">
                <a:solidFill>
                  <a:srgbClr val="484237"/>
                </a:solidFill>
                <a:latin typeface="Gelasio" pitchFamily="34" charset="0"/>
                <a:ea typeface="Gelasio" pitchFamily="34" charset="-122"/>
              </a:rPr>
              <a:t>Encoding</a:t>
            </a:r>
            <a:endParaRPr lang="en-US" sz="2187" dirty="0"/>
          </a:p>
        </p:txBody>
      </p:sp>
      <p:sp>
        <p:nvSpPr>
          <p:cNvPr id="11" name="Text 8"/>
          <p:cNvSpPr/>
          <p:nvPr/>
        </p:nvSpPr>
        <p:spPr>
          <a:xfrm>
            <a:off x="9449872" y="5424607"/>
            <a:ext cx="3156347" cy="1421606"/>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rPr>
              <a:t>Encoding The categorical values to numerical values and making it ready for the Model </a:t>
            </a:r>
            <a:r>
              <a:rPr lang="en-US" sz="1750" dirty="0" err="1">
                <a:solidFill>
                  <a:srgbClr val="746558"/>
                </a:solidFill>
                <a:latin typeface="Gelasio" pitchFamily="34" charset="0"/>
                <a:ea typeface="Gelasio" pitchFamily="34" charset="-122"/>
              </a:rPr>
              <a:t>Building.Here</a:t>
            </a:r>
            <a:r>
              <a:rPr lang="en-US" sz="1750" dirty="0">
                <a:solidFill>
                  <a:srgbClr val="746558"/>
                </a:solidFill>
                <a:latin typeface="Gelasio" pitchFamily="34" charset="0"/>
                <a:ea typeface="Gelasio" pitchFamily="34" charset="-122"/>
              </a:rPr>
              <a:t> we have Used Pandas Get dummies Function.</a:t>
            </a:r>
            <a:endParaRPr lang="en-US" sz="1750" dirty="0"/>
          </a:p>
        </p:txBody>
      </p:sp>
      <p:pic>
        <p:nvPicPr>
          <p:cNvPr id="1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30433"/>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14630400" cy="2774871"/>
          </a:xfrm>
          <a:prstGeom prst="rect">
            <a:avLst/>
          </a:prstGeom>
        </p:spPr>
      </p:pic>
      <p:sp>
        <p:nvSpPr>
          <p:cNvPr id="5" name="Text 2"/>
          <p:cNvSpPr/>
          <p:nvPr/>
        </p:nvSpPr>
        <p:spPr>
          <a:xfrm>
            <a:off x="2042874" y="3385304"/>
            <a:ext cx="9274373" cy="693658"/>
          </a:xfrm>
          <a:prstGeom prst="rect">
            <a:avLst/>
          </a:prstGeom>
          <a:noFill/>
          <a:ln/>
        </p:spPr>
        <p:txBody>
          <a:bodyPr wrap="none" rtlCol="0" anchor="t"/>
          <a:lstStyle/>
          <a:p>
            <a:pPr marL="0" indent="0">
              <a:lnSpc>
                <a:spcPts val="5462"/>
              </a:lnSpc>
              <a:buNone/>
            </a:pPr>
            <a:r>
              <a:rPr lang="en-US" sz="4370" b="1" dirty="0">
                <a:solidFill>
                  <a:srgbClr val="484237"/>
                </a:solidFill>
                <a:latin typeface="Gelasio" pitchFamily="34" charset="0"/>
                <a:ea typeface="Gelasio" pitchFamily="34" charset="-122"/>
                <a:cs typeface="Gelasio" pitchFamily="34" charset="-120"/>
              </a:rPr>
              <a:t>Feature engineering and selection</a:t>
            </a:r>
            <a:endParaRPr lang="en-US" sz="4370" dirty="0"/>
          </a:p>
        </p:txBody>
      </p:sp>
      <p:sp>
        <p:nvSpPr>
          <p:cNvPr id="6" name="Shape 3"/>
          <p:cNvSpPr/>
          <p:nvPr/>
        </p:nvSpPr>
        <p:spPr>
          <a:xfrm>
            <a:off x="2042874" y="4585216"/>
            <a:ext cx="499467" cy="499467"/>
          </a:xfrm>
          <a:prstGeom prst="roundRect">
            <a:avLst>
              <a:gd name="adj" fmla="val 26668"/>
            </a:avLst>
          </a:prstGeom>
          <a:solidFill>
            <a:srgbClr val="EFE7D6"/>
          </a:solidFill>
          <a:ln/>
        </p:spPr>
      </p:sp>
      <p:sp>
        <p:nvSpPr>
          <p:cNvPr id="7" name="Text 4"/>
          <p:cNvSpPr/>
          <p:nvPr/>
        </p:nvSpPr>
        <p:spPr>
          <a:xfrm>
            <a:off x="2214086" y="4626769"/>
            <a:ext cx="157043" cy="416243"/>
          </a:xfrm>
          <a:prstGeom prst="rect">
            <a:avLst/>
          </a:prstGeom>
          <a:noFill/>
          <a:ln/>
        </p:spPr>
        <p:txBody>
          <a:bodyPr wrap="none" rtlCol="0" anchor="t"/>
          <a:lstStyle/>
          <a:p>
            <a:pPr marL="0" indent="0" algn="ctr">
              <a:lnSpc>
                <a:spcPts val="3277"/>
              </a:lnSpc>
              <a:buNone/>
            </a:pPr>
            <a:r>
              <a:rPr lang="en-US" sz="2622" b="1" dirty="0">
                <a:solidFill>
                  <a:srgbClr val="484237"/>
                </a:solidFill>
                <a:latin typeface="Gelasio" pitchFamily="34" charset="0"/>
                <a:ea typeface="Gelasio" pitchFamily="34" charset="-122"/>
                <a:cs typeface="Gelasio" pitchFamily="34" charset="-120"/>
              </a:rPr>
              <a:t>1</a:t>
            </a:r>
            <a:endParaRPr lang="en-US" sz="2622" dirty="0"/>
          </a:p>
        </p:txBody>
      </p:sp>
      <p:sp>
        <p:nvSpPr>
          <p:cNvPr id="8" name="Text 5"/>
          <p:cNvSpPr/>
          <p:nvPr/>
        </p:nvSpPr>
        <p:spPr>
          <a:xfrm>
            <a:off x="2764274" y="4661535"/>
            <a:ext cx="2645569" cy="693658"/>
          </a:xfrm>
          <a:prstGeom prst="rect">
            <a:avLst/>
          </a:prstGeom>
          <a:noFill/>
          <a:ln/>
        </p:spPr>
        <p:txBody>
          <a:bodyPr wrap="square" rtlCol="0" anchor="t"/>
          <a:lstStyle/>
          <a:p>
            <a:pPr marL="0" indent="0">
              <a:lnSpc>
                <a:spcPts val="2731"/>
              </a:lnSpc>
              <a:buNone/>
            </a:pPr>
            <a:r>
              <a:rPr lang="en-US" sz="2185" b="1" dirty="0">
                <a:solidFill>
                  <a:srgbClr val="484237"/>
                </a:solidFill>
                <a:latin typeface="Gelasio" pitchFamily="34" charset="0"/>
                <a:ea typeface="Gelasio" pitchFamily="34" charset="-122"/>
                <a:cs typeface="Gelasio" pitchFamily="34" charset="-120"/>
              </a:rPr>
              <a:t>Feature Engineering</a:t>
            </a:r>
            <a:endParaRPr lang="en-US" sz="2185" dirty="0"/>
          </a:p>
        </p:txBody>
      </p:sp>
      <p:sp>
        <p:nvSpPr>
          <p:cNvPr id="9" name="Text 6"/>
          <p:cNvSpPr/>
          <p:nvPr/>
        </p:nvSpPr>
        <p:spPr>
          <a:xfrm>
            <a:off x="2764274" y="5488305"/>
            <a:ext cx="2645569" cy="1421130"/>
          </a:xfrm>
          <a:prstGeom prst="rect">
            <a:avLst/>
          </a:prstGeom>
          <a:noFill/>
          <a:ln/>
        </p:spPr>
        <p:txBody>
          <a:bodyPr wrap="square" rtlCol="0" anchor="t"/>
          <a:lstStyle/>
          <a:p>
            <a:pPr marL="0" indent="0">
              <a:lnSpc>
                <a:spcPts val="2797"/>
              </a:lnSpc>
              <a:buNone/>
            </a:pPr>
            <a:r>
              <a:rPr lang="en-US" sz="1748" dirty="0">
                <a:solidFill>
                  <a:srgbClr val="746558"/>
                </a:solidFill>
                <a:latin typeface="Gelasio" pitchFamily="34" charset="0"/>
                <a:ea typeface="Gelasio" pitchFamily="34" charset="-122"/>
                <a:cs typeface="Gelasio" pitchFamily="34" charset="-120"/>
              </a:rPr>
              <a:t>Creating new features from existing data to enhance the predictive power of the model.</a:t>
            </a:r>
            <a:endParaRPr lang="en-US" sz="1748" dirty="0"/>
          </a:p>
        </p:txBody>
      </p:sp>
      <p:sp>
        <p:nvSpPr>
          <p:cNvPr id="10" name="Shape 7"/>
          <p:cNvSpPr/>
          <p:nvPr/>
        </p:nvSpPr>
        <p:spPr>
          <a:xfrm>
            <a:off x="5631775" y="4585216"/>
            <a:ext cx="499467" cy="499467"/>
          </a:xfrm>
          <a:prstGeom prst="roundRect">
            <a:avLst>
              <a:gd name="adj" fmla="val 26668"/>
            </a:avLst>
          </a:prstGeom>
          <a:solidFill>
            <a:srgbClr val="EFE7D6"/>
          </a:solidFill>
          <a:ln/>
        </p:spPr>
      </p:sp>
      <p:sp>
        <p:nvSpPr>
          <p:cNvPr id="11" name="Text 8"/>
          <p:cNvSpPr/>
          <p:nvPr/>
        </p:nvSpPr>
        <p:spPr>
          <a:xfrm>
            <a:off x="5780603" y="4626769"/>
            <a:ext cx="201811" cy="416243"/>
          </a:xfrm>
          <a:prstGeom prst="rect">
            <a:avLst/>
          </a:prstGeom>
          <a:noFill/>
          <a:ln/>
        </p:spPr>
        <p:txBody>
          <a:bodyPr wrap="none" rtlCol="0" anchor="t"/>
          <a:lstStyle/>
          <a:p>
            <a:pPr marL="0" indent="0" algn="ctr">
              <a:lnSpc>
                <a:spcPts val="3277"/>
              </a:lnSpc>
              <a:buNone/>
            </a:pPr>
            <a:r>
              <a:rPr lang="en-US" sz="2622" b="1" dirty="0">
                <a:solidFill>
                  <a:srgbClr val="484237"/>
                </a:solidFill>
                <a:latin typeface="Gelasio" pitchFamily="34" charset="0"/>
                <a:ea typeface="Gelasio" pitchFamily="34" charset="-122"/>
                <a:cs typeface="Gelasio" pitchFamily="34" charset="-120"/>
              </a:rPr>
              <a:t>2</a:t>
            </a:r>
            <a:endParaRPr lang="en-US" sz="2622" dirty="0"/>
          </a:p>
        </p:txBody>
      </p:sp>
      <p:sp>
        <p:nvSpPr>
          <p:cNvPr id="12" name="Text 9"/>
          <p:cNvSpPr/>
          <p:nvPr/>
        </p:nvSpPr>
        <p:spPr>
          <a:xfrm>
            <a:off x="6353175" y="4661535"/>
            <a:ext cx="2645569" cy="693658"/>
          </a:xfrm>
          <a:prstGeom prst="rect">
            <a:avLst/>
          </a:prstGeom>
          <a:noFill/>
          <a:ln/>
        </p:spPr>
        <p:txBody>
          <a:bodyPr wrap="square" rtlCol="0" anchor="t"/>
          <a:lstStyle/>
          <a:p>
            <a:pPr marL="0" indent="0">
              <a:lnSpc>
                <a:spcPts val="2731"/>
              </a:lnSpc>
              <a:buNone/>
            </a:pPr>
            <a:r>
              <a:rPr lang="en-US" sz="2185" b="1" dirty="0">
                <a:solidFill>
                  <a:srgbClr val="484237"/>
                </a:solidFill>
                <a:latin typeface="Gelasio" pitchFamily="34" charset="0"/>
                <a:ea typeface="Gelasio" pitchFamily="34" charset="-122"/>
                <a:cs typeface="Gelasio" pitchFamily="34" charset="-120"/>
              </a:rPr>
              <a:t>Correlation Analysis</a:t>
            </a:r>
            <a:endParaRPr lang="en-US" sz="2185" dirty="0"/>
          </a:p>
        </p:txBody>
      </p:sp>
      <p:sp>
        <p:nvSpPr>
          <p:cNvPr id="13" name="Text 10"/>
          <p:cNvSpPr/>
          <p:nvPr/>
        </p:nvSpPr>
        <p:spPr>
          <a:xfrm>
            <a:off x="6353175" y="5488305"/>
            <a:ext cx="2645569" cy="1776413"/>
          </a:xfrm>
          <a:prstGeom prst="rect">
            <a:avLst/>
          </a:prstGeom>
          <a:noFill/>
          <a:ln/>
        </p:spPr>
        <p:txBody>
          <a:bodyPr wrap="square" rtlCol="0" anchor="t"/>
          <a:lstStyle/>
          <a:p>
            <a:pPr marL="0" indent="0">
              <a:lnSpc>
                <a:spcPts val="2797"/>
              </a:lnSpc>
              <a:buNone/>
            </a:pPr>
            <a:r>
              <a:rPr lang="en-US" sz="1748" dirty="0">
                <a:solidFill>
                  <a:srgbClr val="746558"/>
                </a:solidFill>
                <a:latin typeface="Gelasio" pitchFamily="34" charset="0"/>
                <a:ea typeface="Gelasio" pitchFamily="34" charset="-122"/>
                <a:cs typeface="Gelasio" pitchFamily="34" charset="-120"/>
              </a:rPr>
              <a:t>Evaluating the relationships between different features and the target variable to select the most influential ones.</a:t>
            </a:r>
            <a:endParaRPr lang="en-US" sz="1748" dirty="0"/>
          </a:p>
        </p:txBody>
      </p:sp>
      <p:sp>
        <p:nvSpPr>
          <p:cNvPr id="14" name="Shape 11"/>
          <p:cNvSpPr/>
          <p:nvPr/>
        </p:nvSpPr>
        <p:spPr>
          <a:xfrm>
            <a:off x="9220676" y="4585216"/>
            <a:ext cx="499467" cy="499467"/>
          </a:xfrm>
          <a:prstGeom prst="roundRect">
            <a:avLst>
              <a:gd name="adj" fmla="val 26668"/>
            </a:avLst>
          </a:prstGeom>
          <a:solidFill>
            <a:srgbClr val="EFE7D6"/>
          </a:solidFill>
          <a:ln/>
        </p:spPr>
      </p:sp>
      <p:sp>
        <p:nvSpPr>
          <p:cNvPr id="15" name="Text 12"/>
          <p:cNvSpPr/>
          <p:nvPr/>
        </p:nvSpPr>
        <p:spPr>
          <a:xfrm>
            <a:off x="9370100" y="4626769"/>
            <a:ext cx="200620" cy="416243"/>
          </a:xfrm>
          <a:prstGeom prst="rect">
            <a:avLst/>
          </a:prstGeom>
          <a:noFill/>
          <a:ln/>
        </p:spPr>
        <p:txBody>
          <a:bodyPr wrap="none" rtlCol="0" anchor="t"/>
          <a:lstStyle/>
          <a:p>
            <a:pPr marL="0" indent="0" algn="ctr">
              <a:lnSpc>
                <a:spcPts val="3277"/>
              </a:lnSpc>
              <a:buNone/>
            </a:pPr>
            <a:r>
              <a:rPr lang="en-US" sz="2622" b="1" dirty="0">
                <a:solidFill>
                  <a:srgbClr val="484237"/>
                </a:solidFill>
                <a:latin typeface="Gelasio" pitchFamily="34" charset="0"/>
                <a:ea typeface="Gelasio" pitchFamily="34" charset="-122"/>
                <a:cs typeface="Gelasio" pitchFamily="34" charset="-120"/>
              </a:rPr>
              <a:t>3</a:t>
            </a:r>
            <a:endParaRPr lang="en-US" sz="2622" dirty="0"/>
          </a:p>
        </p:txBody>
      </p:sp>
      <p:sp>
        <p:nvSpPr>
          <p:cNvPr id="16" name="Text 13"/>
          <p:cNvSpPr/>
          <p:nvPr/>
        </p:nvSpPr>
        <p:spPr>
          <a:xfrm>
            <a:off x="9942076" y="4661535"/>
            <a:ext cx="2645569" cy="693658"/>
          </a:xfrm>
          <a:prstGeom prst="rect">
            <a:avLst/>
          </a:prstGeom>
          <a:noFill/>
          <a:ln/>
        </p:spPr>
        <p:txBody>
          <a:bodyPr wrap="square" rtlCol="0" anchor="t"/>
          <a:lstStyle/>
          <a:p>
            <a:pPr marL="0" indent="0">
              <a:lnSpc>
                <a:spcPts val="2731"/>
              </a:lnSpc>
              <a:buNone/>
            </a:pPr>
            <a:r>
              <a:rPr lang="en-US" sz="2185" b="1" dirty="0">
                <a:solidFill>
                  <a:srgbClr val="484237"/>
                </a:solidFill>
                <a:latin typeface="Gelasio" pitchFamily="34" charset="0"/>
                <a:ea typeface="Gelasio" pitchFamily="34" charset="-122"/>
                <a:cs typeface="Gelasio" pitchFamily="34" charset="-120"/>
              </a:rPr>
              <a:t>Dimensionality Reduction</a:t>
            </a:r>
            <a:endParaRPr lang="en-US" sz="2185" dirty="0"/>
          </a:p>
        </p:txBody>
      </p:sp>
      <p:sp>
        <p:nvSpPr>
          <p:cNvPr id="17" name="Text 14"/>
          <p:cNvSpPr/>
          <p:nvPr/>
        </p:nvSpPr>
        <p:spPr>
          <a:xfrm>
            <a:off x="9942076" y="5488305"/>
            <a:ext cx="2645569" cy="2131695"/>
          </a:xfrm>
          <a:prstGeom prst="rect">
            <a:avLst/>
          </a:prstGeom>
          <a:noFill/>
          <a:ln/>
        </p:spPr>
        <p:txBody>
          <a:bodyPr wrap="square" rtlCol="0" anchor="t"/>
          <a:lstStyle/>
          <a:p>
            <a:pPr marL="0" indent="0">
              <a:lnSpc>
                <a:spcPts val="2797"/>
              </a:lnSpc>
              <a:buNone/>
            </a:pPr>
            <a:r>
              <a:rPr lang="en-US" sz="1748" dirty="0">
                <a:solidFill>
                  <a:srgbClr val="746558"/>
                </a:solidFill>
                <a:latin typeface="Gelasio" pitchFamily="34" charset="0"/>
                <a:ea typeface="Gelasio" pitchFamily="34" charset="-122"/>
                <a:cs typeface="Gelasio" pitchFamily="34" charset="-120"/>
              </a:rPr>
              <a:t>Dropping the unwanted Features from the dataset and dropping the correlated features in the dataset.</a:t>
            </a:r>
            <a:endParaRPr lang="en-US" sz="1748" dirty="0"/>
          </a:p>
        </p:txBody>
      </p:sp>
      <p:pic>
        <p:nvPicPr>
          <p:cNvPr id="1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14630400" cy="2617470"/>
          </a:xfrm>
          <a:prstGeom prst="rect">
            <a:avLst/>
          </a:prstGeom>
        </p:spPr>
      </p:pic>
      <p:sp>
        <p:nvSpPr>
          <p:cNvPr id="5" name="Text 2"/>
          <p:cNvSpPr/>
          <p:nvPr/>
        </p:nvSpPr>
        <p:spPr>
          <a:xfrm>
            <a:off x="2341840" y="3194804"/>
            <a:ext cx="8007191" cy="654368"/>
          </a:xfrm>
          <a:prstGeom prst="rect">
            <a:avLst/>
          </a:prstGeom>
          <a:noFill/>
          <a:ln/>
        </p:spPr>
        <p:txBody>
          <a:bodyPr wrap="none" rtlCol="0" anchor="t"/>
          <a:lstStyle/>
          <a:p>
            <a:pPr marL="0" indent="0">
              <a:lnSpc>
                <a:spcPts val="5153"/>
              </a:lnSpc>
              <a:buNone/>
            </a:pPr>
            <a:r>
              <a:rPr lang="en-US" sz="4122" b="1" dirty="0">
                <a:solidFill>
                  <a:srgbClr val="484237"/>
                </a:solidFill>
                <a:latin typeface="Gelasio" pitchFamily="34" charset="0"/>
                <a:ea typeface="Gelasio" pitchFamily="34" charset="-122"/>
                <a:cs typeface="Gelasio" pitchFamily="34" charset="-120"/>
              </a:rPr>
              <a:t>Model selection and evaluation</a:t>
            </a:r>
            <a:endParaRPr lang="en-US" sz="4122" dirty="0"/>
          </a:p>
        </p:txBody>
      </p:sp>
      <p:pic>
        <p:nvPicPr>
          <p:cNvPr id="6" name="Image 1" descr="preencoded.png"/>
          <p:cNvPicPr>
            <a:picLocks noChangeAspect="1"/>
          </p:cNvPicPr>
          <p:nvPr/>
        </p:nvPicPr>
        <p:blipFill>
          <a:blip r:embed="rId4"/>
          <a:stretch>
            <a:fillRect/>
          </a:stretch>
        </p:blipFill>
        <p:spPr>
          <a:xfrm>
            <a:off x="2341840" y="4163258"/>
            <a:ext cx="3315533" cy="837605"/>
          </a:xfrm>
          <a:prstGeom prst="rect">
            <a:avLst/>
          </a:prstGeom>
        </p:spPr>
      </p:pic>
      <p:sp>
        <p:nvSpPr>
          <p:cNvPr id="7" name="Text 3"/>
          <p:cNvSpPr/>
          <p:nvPr/>
        </p:nvSpPr>
        <p:spPr>
          <a:xfrm>
            <a:off x="2551152" y="5314950"/>
            <a:ext cx="2617470" cy="327065"/>
          </a:xfrm>
          <a:prstGeom prst="rect">
            <a:avLst/>
          </a:prstGeom>
          <a:noFill/>
          <a:ln/>
        </p:spPr>
        <p:txBody>
          <a:bodyPr wrap="none" rtlCol="0" anchor="t"/>
          <a:lstStyle/>
          <a:p>
            <a:pPr marL="0" indent="0" algn="l">
              <a:lnSpc>
                <a:spcPts val="2576"/>
              </a:lnSpc>
              <a:buNone/>
            </a:pPr>
            <a:r>
              <a:rPr lang="en-US" sz="2061" b="1" dirty="0">
                <a:solidFill>
                  <a:srgbClr val="484237"/>
                </a:solidFill>
                <a:latin typeface="Gelasio" pitchFamily="34" charset="0"/>
                <a:ea typeface="Gelasio" pitchFamily="34" charset="-122"/>
                <a:cs typeface="Gelasio" pitchFamily="34" charset="-120"/>
              </a:rPr>
              <a:t>Model Selection</a:t>
            </a:r>
            <a:endParaRPr lang="en-US" sz="2061" dirty="0"/>
          </a:p>
        </p:txBody>
      </p:sp>
      <p:sp>
        <p:nvSpPr>
          <p:cNvPr id="8" name="Text 4"/>
          <p:cNvSpPr/>
          <p:nvPr/>
        </p:nvSpPr>
        <p:spPr>
          <a:xfrm>
            <a:off x="2551152" y="5767626"/>
            <a:ext cx="2896910" cy="1675209"/>
          </a:xfrm>
          <a:prstGeom prst="rect">
            <a:avLst/>
          </a:prstGeom>
          <a:noFill/>
          <a:ln/>
        </p:spPr>
        <p:txBody>
          <a:bodyPr wrap="square" rtlCol="0" anchor="t"/>
          <a:lstStyle/>
          <a:p>
            <a:pPr marL="0" indent="0" algn="l">
              <a:lnSpc>
                <a:spcPts val="2638"/>
              </a:lnSpc>
              <a:buNone/>
            </a:pPr>
            <a:r>
              <a:rPr lang="en-US" sz="1649" dirty="0">
                <a:solidFill>
                  <a:srgbClr val="746558"/>
                </a:solidFill>
                <a:latin typeface="Gelasio" pitchFamily="34" charset="0"/>
                <a:ea typeface="Gelasio" pitchFamily="34" charset="-122"/>
                <a:cs typeface="Gelasio" pitchFamily="34" charset="-120"/>
              </a:rPr>
              <a:t>Exploring various models including linear regression, decision trees, and ensemble methods to identify the best fit for the data.</a:t>
            </a:r>
            <a:endParaRPr lang="en-US" sz="1649" dirty="0"/>
          </a:p>
        </p:txBody>
      </p:sp>
      <p:pic>
        <p:nvPicPr>
          <p:cNvPr id="9" name="Image 2" descr="preencoded.png"/>
          <p:cNvPicPr>
            <a:picLocks noChangeAspect="1"/>
          </p:cNvPicPr>
          <p:nvPr/>
        </p:nvPicPr>
        <p:blipFill>
          <a:blip r:embed="rId5"/>
          <a:stretch>
            <a:fillRect/>
          </a:stretch>
        </p:blipFill>
        <p:spPr>
          <a:xfrm>
            <a:off x="5657374" y="4163258"/>
            <a:ext cx="3315533" cy="837605"/>
          </a:xfrm>
          <a:prstGeom prst="rect">
            <a:avLst/>
          </a:prstGeom>
        </p:spPr>
      </p:pic>
      <p:sp>
        <p:nvSpPr>
          <p:cNvPr id="10" name="Text 5"/>
          <p:cNvSpPr/>
          <p:nvPr/>
        </p:nvSpPr>
        <p:spPr>
          <a:xfrm>
            <a:off x="5866686" y="5314950"/>
            <a:ext cx="2617470" cy="327065"/>
          </a:xfrm>
          <a:prstGeom prst="rect">
            <a:avLst/>
          </a:prstGeom>
          <a:noFill/>
          <a:ln/>
        </p:spPr>
        <p:txBody>
          <a:bodyPr wrap="none" rtlCol="0" anchor="t"/>
          <a:lstStyle/>
          <a:p>
            <a:pPr marL="0" indent="0" algn="l">
              <a:lnSpc>
                <a:spcPts val="2576"/>
              </a:lnSpc>
              <a:buNone/>
            </a:pPr>
            <a:r>
              <a:rPr lang="en-US" sz="2061" b="1" dirty="0">
                <a:solidFill>
                  <a:srgbClr val="484237"/>
                </a:solidFill>
                <a:latin typeface="Gelasio" pitchFamily="34" charset="0"/>
                <a:ea typeface="Gelasio" pitchFamily="34" charset="-122"/>
                <a:cs typeface="Gelasio" pitchFamily="34" charset="-120"/>
              </a:rPr>
              <a:t>Cross-Validation</a:t>
            </a:r>
            <a:endParaRPr lang="en-US" sz="2061" dirty="0"/>
          </a:p>
        </p:txBody>
      </p:sp>
      <p:sp>
        <p:nvSpPr>
          <p:cNvPr id="11" name="Text 6"/>
          <p:cNvSpPr/>
          <p:nvPr/>
        </p:nvSpPr>
        <p:spPr>
          <a:xfrm>
            <a:off x="5866686" y="5767626"/>
            <a:ext cx="2896910" cy="1340168"/>
          </a:xfrm>
          <a:prstGeom prst="rect">
            <a:avLst/>
          </a:prstGeom>
          <a:noFill/>
          <a:ln/>
        </p:spPr>
        <p:txBody>
          <a:bodyPr wrap="square" rtlCol="0" anchor="t"/>
          <a:lstStyle/>
          <a:p>
            <a:pPr marL="0" indent="0" algn="l">
              <a:lnSpc>
                <a:spcPts val="2638"/>
              </a:lnSpc>
              <a:buNone/>
            </a:pPr>
            <a:r>
              <a:rPr lang="en-US" sz="1649" dirty="0">
                <a:solidFill>
                  <a:srgbClr val="746558"/>
                </a:solidFill>
                <a:latin typeface="Gelasio" pitchFamily="34" charset="0"/>
                <a:ea typeface="Gelasio" pitchFamily="34" charset="-122"/>
                <a:cs typeface="Gelasio" pitchFamily="34" charset="-120"/>
              </a:rPr>
              <a:t>Using cross-validation technique to ensure the selected model's robustness and prevent overfitting.</a:t>
            </a:r>
            <a:endParaRPr lang="en-US" sz="1649" dirty="0"/>
          </a:p>
        </p:txBody>
      </p:sp>
      <p:pic>
        <p:nvPicPr>
          <p:cNvPr id="12" name="Image 3" descr="preencoded.png"/>
          <p:cNvPicPr>
            <a:picLocks noChangeAspect="1"/>
          </p:cNvPicPr>
          <p:nvPr/>
        </p:nvPicPr>
        <p:blipFill>
          <a:blip r:embed="rId6"/>
          <a:stretch>
            <a:fillRect/>
          </a:stretch>
        </p:blipFill>
        <p:spPr>
          <a:xfrm>
            <a:off x="8972907" y="4163258"/>
            <a:ext cx="3315533" cy="837605"/>
          </a:xfrm>
          <a:prstGeom prst="rect">
            <a:avLst/>
          </a:prstGeom>
        </p:spPr>
      </p:pic>
      <p:sp>
        <p:nvSpPr>
          <p:cNvPr id="13" name="Text 7"/>
          <p:cNvSpPr/>
          <p:nvPr/>
        </p:nvSpPr>
        <p:spPr>
          <a:xfrm>
            <a:off x="9182219" y="5314950"/>
            <a:ext cx="2617470" cy="327065"/>
          </a:xfrm>
          <a:prstGeom prst="rect">
            <a:avLst/>
          </a:prstGeom>
          <a:noFill/>
          <a:ln/>
        </p:spPr>
        <p:txBody>
          <a:bodyPr wrap="none" rtlCol="0" anchor="t"/>
          <a:lstStyle/>
          <a:p>
            <a:pPr marL="0" indent="0" algn="l">
              <a:lnSpc>
                <a:spcPts val="2576"/>
              </a:lnSpc>
              <a:buNone/>
            </a:pPr>
            <a:r>
              <a:rPr lang="en-US" sz="2061" b="1" dirty="0">
                <a:solidFill>
                  <a:srgbClr val="484237"/>
                </a:solidFill>
                <a:latin typeface="Gelasio" pitchFamily="34" charset="0"/>
                <a:ea typeface="Gelasio" pitchFamily="34" charset="-122"/>
                <a:cs typeface="Gelasio" pitchFamily="34" charset="-120"/>
              </a:rPr>
              <a:t>Evaluation Metrics</a:t>
            </a:r>
            <a:endParaRPr lang="en-US" sz="2061" dirty="0"/>
          </a:p>
        </p:txBody>
      </p:sp>
      <p:sp>
        <p:nvSpPr>
          <p:cNvPr id="14" name="Text 8"/>
          <p:cNvSpPr/>
          <p:nvPr/>
        </p:nvSpPr>
        <p:spPr>
          <a:xfrm>
            <a:off x="9182219" y="5767626"/>
            <a:ext cx="2896910" cy="1340168"/>
          </a:xfrm>
          <a:prstGeom prst="rect">
            <a:avLst/>
          </a:prstGeom>
          <a:noFill/>
          <a:ln/>
        </p:spPr>
        <p:txBody>
          <a:bodyPr wrap="square" rtlCol="0" anchor="t"/>
          <a:lstStyle/>
          <a:p>
            <a:pPr marL="0" indent="0" algn="l">
              <a:lnSpc>
                <a:spcPts val="2638"/>
              </a:lnSpc>
              <a:buNone/>
            </a:pPr>
            <a:r>
              <a:rPr lang="en-US" sz="1649" dirty="0">
                <a:solidFill>
                  <a:srgbClr val="746558"/>
                </a:solidFill>
                <a:latin typeface="Gelasio" pitchFamily="34" charset="0"/>
                <a:ea typeface="Gelasio" pitchFamily="34" charset="-122"/>
                <a:cs typeface="Gelasio" pitchFamily="34" charset="-120"/>
              </a:rPr>
              <a:t>Assessing model performance using metrics like mean absolute error (MAE) and root mean square error (RMSE).</a:t>
            </a:r>
            <a:endParaRPr lang="en-US" sz="1649" dirty="0"/>
          </a:p>
        </p:txBody>
      </p:sp>
      <p:pic>
        <p:nvPicPr>
          <p:cNvPr id="15"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3461147"/>
            <a:ext cx="5554980" cy="694373"/>
          </a:xfrm>
          <a:prstGeom prst="rect">
            <a:avLst/>
          </a:prstGeom>
          <a:noFill/>
          <a:ln/>
        </p:spPr>
        <p:txBody>
          <a:bodyPr wrap="non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Results and analysis</a:t>
            </a:r>
            <a:endParaRPr lang="en-US" sz="4374" dirty="0"/>
          </a:p>
        </p:txBody>
      </p:sp>
      <p:sp>
        <p:nvSpPr>
          <p:cNvPr id="6" name="Shape 3"/>
          <p:cNvSpPr/>
          <p:nvPr/>
        </p:nvSpPr>
        <p:spPr>
          <a:xfrm>
            <a:off x="2037993" y="4488775"/>
            <a:ext cx="3370064" cy="3057168"/>
          </a:xfrm>
          <a:prstGeom prst="roundRect">
            <a:avLst>
              <a:gd name="adj" fmla="val 4361"/>
            </a:avLst>
          </a:prstGeom>
          <a:solidFill>
            <a:srgbClr val="EFE7D6"/>
          </a:solidFill>
          <a:ln/>
        </p:spPr>
      </p:sp>
      <p:sp>
        <p:nvSpPr>
          <p:cNvPr id="7" name="Text 4"/>
          <p:cNvSpPr/>
          <p:nvPr/>
        </p:nvSpPr>
        <p:spPr>
          <a:xfrm>
            <a:off x="2260163" y="4710946"/>
            <a:ext cx="2925723" cy="694373"/>
          </a:xfrm>
          <a:prstGeom prst="rect">
            <a:avLst/>
          </a:prstGeom>
          <a:noFill/>
          <a:ln/>
        </p:spPr>
        <p:txBody>
          <a:bodyPr wrap="square" rtlCol="0" anchor="t"/>
          <a:lstStyle/>
          <a:p>
            <a:pPr marL="0" indent="0">
              <a:lnSpc>
                <a:spcPts val="2734"/>
              </a:lnSpc>
              <a:buNone/>
            </a:pPr>
            <a:r>
              <a:rPr lang="en-US" sz="2187" b="1" dirty="0">
                <a:solidFill>
                  <a:srgbClr val="484237"/>
                </a:solidFill>
                <a:latin typeface="Gelasio" pitchFamily="34" charset="0"/>
                <a:ea typeface="Gelasio" pitchFamily="34" charset="-122"/>
                <a:cs typeface="Gelasio" pitchFamily="34" charset="-120"/>
              </a:rPr>
              <a:t>Insights from Results</a:t>
            </a:r>
            <a:endParaRPr lang="en-US" sz="2187" dirty="0"/>
          </a:p>
        </p:txBody>
      </p:sp>
      <p:sp>
        <p:nvSpPr>
          <p:cNvPr id="8" name="Text 5"/>
          <p:cNvSpPr/>
          <p:nvPr/>
        </p:nvSpPr>
        <p:spPr>
          <a:xfrm>
            <a:off x="2260163" y="5405319"/>
            <a:ext cx="2925723" cy="1910238"/>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Analyzing the model's predictions to gain insights into the market trends and factors influencing used car prices.</a:t>
            </a:r>
            <a:endParaRPr lang="en-US" sz="1750" dirty="0"/>
          </a:p>
        </p:txBody>
      </p:sp>
      <p:sp>
        <p:nvSpPr>
          <p:cNvPr id="9" name="Shape 6"/>
          <p:cNvSpPr/>
          <p:nvPr/>
        </p:nvSpPr>
        <p:spPr>
          <a:xfrm>
            <a:off x="5630228" y="4488775"/>
            <a:ext cx="3370064" cy="3057168"/>
          </a:xfrm>
          <a:prstGeom prst="roundRect">
            <a:avLst>
              <a:gd name="adj" fmla="val 4361"/>
            </a:avLst>
          </a:prstGeom>
          <a:solidFill>
            <a:srgbClr val="EFE7D6"/>
          </a:solidFill>
          <a:ln/>
        </p:spPr>
      </p:sp>
      <p:sp>
        <p:nvSpPr>
          <p:cNvPr id="10" name="Text 7"/>
          <p:cNvSpPr/>
          <p:nvPr/>
        </p:nvSpPr>
        <p:spPr>
          <a:xfrm>
            <a:off x="5852398" y="4710946"/>
            <a:ext cx="2777490" cy="347186"/>
          </a:xfrm>
          <a:prstGeom prst="rect">
            <a:avLst/>
          </a:prstGeom>
          <a:noFill/>
          <a:ln/>
        </p:spPr>
        <p:txBody>
          <a:bodyPr wrap="none" rtlCol="0" anchor="t"/>
          <a:lstStyle/>
          <a:p>
            <a:pPr marL="0" indent="0">
              <a:lnSpc>
                <a:spcPts val="2734"/>
              </a:lnSpc>
              <a:buNone/>
            </a:pPr>
            <a:r>
              <a:rPr lang="en-US" sz="2187" b="1" dirty="0">
                <a:solidFill>
                  <a:srgbClr val="484237"/>
                </a:solidFill>
                <a:latin typeface="Gelasio" pitchFamily="34" charset="0"/>
                <a:ea typeface="Gelasio" pitchFamily="34" charset="-122"/>
                <a:cs typeface="Gelasio" pitchFamily="34" charset="-120"/>
              </a:rPr>
              <a:t>Visualizations</a:t>
            </a:r>
            <a:endParaRPr lang="en-US" sz="2187" dirty="0"/>
          </a:p>
        </p:txBody>
      </p:sp>
      <p:sp>
        <p:nvSpPr>
          <p:cNvPr id="11" name="Text 8"/>
          <p:cNvSpPr/>
          <p:nvPr/>
        </p:nvSpPr>
        <p:spPr>
          <a:xfrm>
            <a:off x="5852398" y="5191363"/>
            <a:ext cx="2925723" cy="2132409"/>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Creating visual representations like scatter plots and predictive distribution plots to communicate the findings effectively.</a:t>
            </a:r>
            <a:endParaRPr lang="en-US" sz="1750" dirty="0"/>
          </a:p>
        </p:txBody>
      </p:sp>
      <p:sp>
        <p:nvSpPr>
          <p:cNvPr id="12" name="Shape 9"/>
          <p:cNvSpPr/>
          <p:nvPr/>
        </p:nvSpPr>
        <p:spPr>
          <a:xfrm>
            <a:off x="9222462" y="4488775"/>
            <a:ext cx="3370064" cy="3057168"/>
          </a:xfrm>
          <a:prstGeom prst="roundRect">
            <a:avLst>
              <a:gd name="adj" fmla="val 4361"/>
            </a:avLst>
          </a:prstGeom>
          <a:solidFill>
            <a:srgbClr val="EFE7D6"/>
          </a:solidFill>
          <a:ln/>
        </p:spPr>
      </p:sp>
      <p:sp>
        <p:nvSpPr>
          <p:cNvPr id="13" name="Text 10"/>
          <p:cNvSpPr/>
          <p:nvPr/>
        </p:nvSpPr>
        <p:spPr>
          <a:xfrm>
            <a:off x="9444633" y="4710946"/>
            <a:ext cx="2925723" cy="694373"/>
          </a:xfrm>
          <a:prstGeom prst="rect">
            <a:avLst/>
          </a:prstGeom>
          <a:noFill/>
          <a:ln/>
        </p:spPr>
        <p:txBody>
          <a:bodyPr wrap="square" rtlCol="0" anchor="t"/>
          <a:lstStyle/>
          <a:p>
            <a:pPr marL="0" indent="0">
              <a:lnSpc>
                <a:spcPts val="2734"/>
              </a:lnSpc>
              <a:buNone/>
            </a:pPr>
            <a:r>
              <a:rPr lang="en-US" sz="2187" b="1" dirty="0">
                <a:solidFill>
                  <a:srgbClr val="484237"/>
                </a:solidFill>
                <a:latin typeface="Gelasio" pitchFamily="34" charset="0"/>
                <a:ea typeface="Gelasio" pitchFamily="34" charset="-122"/>
                <a:cs typeface="Gelasio" pitchFamily="34" charset="-120"/>
              </a:rPr>
              <a:t>Comparative Analysis</a:t>
            </a:r>
            <a:endParaRPr lang="en-US" sz="2187" dirty="0"/>
          </a:p>
        </p:txBody>
      </p:sp>
      <p:sp>
        <p:nvSpPr>
          <p:cNvPr id="14" name="Text 11"/>
          <p:cNvSpPr/>
          <p:nvPr/>
        </p:nvSpPr>
        <p:spPr>
          <a:xfrm>
            <a:off x="9444633" y="5292762"/>
            <a:ext cx="2925723" cy="2022795"/>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Comparing the predicted prices with actual sales records to understand the model's performance and accuracy.</a:t>
            </a:r>
            <a:endParaRPr lang="en-US" sz="1750" dirty="0"/>
          </a:p>
        </p:txBody>
      </p:sp>
      <p:pic>
        <p:nvPicPr>
          <p:cNvPr id="15"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TotalTime>
  <Words>867</Words>
  <Application>Microsoft Office PowerPoint</Application>
  <PresentationFormat>Custom</PresentationFormat>
  <Paragraphs>85</Paragraphs>
  <Slides>12</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Consolas</vt:lpstr>
      <vt:lpstr>Corben</vt:lpstr>
      <vt:lpstr>Gelasio</vt:lpstr>
      <vt:lpstr>Nobile</vt:lpstr>
      <vt:lpstr>Roboto</vt:lpstr>
      <vt:lpstr>Roboto Slab</vt:lpstr>
      <vt:lpstr>Söhne</vt:lpstr>
      <vt:lpstr>Times New Roman</vt:lpstr>
      <vt:lpstr>Office Theme</vt:lpstr>
      <vt:lpstr>PowerPoint Presentation</vt:lpstr>
      <vt:lpstr>PowerPoint Presentation</vt:lpstr>
      <vt:lpstr>PowerPoint Presentation</vt:lpstr>
      <vt:lpstr>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Jgnana chandu Narikonda</cp:lastModifiedBy>
  <cp:revision>2</cp:revision>
  <dcterms:created xsi:type="dcterms:W3CDTF">2024-03-01T16:19:37Z</dcterms:created>
  <dcterms:modified xsi:type="dcterms:W3CDTF">2024-03-03T05:52:31Z</dcterms:modified>
</cp:coreProperties>
</file>